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2"/>
  </p:notesMasterIdLst>
  <p:sldIdLst>
    <p:sldId id="256" r:id="rId2"/>
    <p:sldId id="334" r:id="rId3"/>
    <p:sldId id="335" r:id="rId4"/>
    <p:sldId id="310" r:id="rId5"/>
    <p:sldId id="337" r:id="rId6"/>
    <p:sldId id="311" r:id="rId7"/>
    <p:sldId id="338" r:id="rId8"/>
    <p:sldId id="339" r:id="rId9"/>
    <p:sldId id="313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14" r:id="rId19"/>
    <p:sldId id="315" r:id="rId20"/>
    <p:sldId id="316" r:id="rId21"/>
    <p:sldId id="317" r:id="rId22"/>
    <p:sldId id="318" r:id="rId23"/>
    <p:sldId id="327" r:id="rId24"/>
    <p:sldId id="328" r:id="rId25"/>
    <p:sldId id="336" r:id="rId26"/>
    <p:sldId id="330" r:id="rId27"/>
    <p:sldId id="329" r:id="rId28"/>
    <p:sldId id="331" r:id="rId29"/>
    <p:sldId id="332" r:id="rId30"/>
    <p:sldId id="333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1C58A0-21D9-421F-8DAD-101520E94DE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7403C-C654-4A49-8BAF-72B153D4EC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38098-1814-4353-B64D-6AE5170B18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375F9-E8F1-48F0-B4F8-0A9BD85B58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FDD51B2-CB89-4876-B0C3-A3E497DA2A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182EB2-732A-4E2F-BB28-9E2FAD942E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FF081-7D70-40F1-A9C4-B1D782E67F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664AD-1877-4790-907F-94BC26551F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6C01C-5B01-4B31-BE9F-3EC9F89E5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ED1FC-201E-47FB-BD31-B3BD12BC55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AF395-EC22-42E1-A647-492776C743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EF724-2204-47CF-A778-48D9323E4C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A1E86-9978-4748-AA68-E64613D7B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DD088-CC5F-48DE-A624-CB2CECC9E7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E9B9CB-1160-4524-A52D-CD34076F87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A80D-CA23-4D0F-98E4-B6FFD8DC335A}" type="slidenum">
              <a:rPr lang="en-US"/>
              <a:pPr/>
              <a:t>1</a:t>
            </a:fld>
            <a:endParaRPr lang="en-US"/>
          </a:p>
        </p:txBody>
      </p:sp>
      <p:pic>
        <p:nvPicPr>
          <p:cNvPr id="2052" name="Picture 4" descr="mysql_100x52-64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81200" y="685800"/>
            <a:ext cx="5009323" cy="2667000"/>
          </a:xfrm>
          <a:noFill/>
          <a:ln/>
        </p:spPr>
      </p:pic>
      <p:sp>
        <p:nvSpPr>
          <p:cNvPr id="8" name="Rectangle 7"/>
          <p:cNvSpPr/>
          <p:nvPr/>
        </p:nvSpPr>
        <p:spPr>
          <a:xfrm>
            <a:off x="2514600" y="3657600"/>
            <a:ext cx="4186339" cy="10318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sr-Latn-R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 pitchFamily="18" charset="-18"/>
              </a:rPr>
              <a:t>Replikacije</a:t>
            </a:r>
            <a:endParaRPr lang="sr-Latn-C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Caslon Pro Bold" pitchFamily="18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sr-Latn-RS" dirty="0" smtClean="0"/>
              <a:t>Naredbe za replikaciju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25908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FF6600"/>
                </a:solidFill>
              </a:rPr>
              <a:t>SHOW MASTER STATUS</a:t>
            </a:r>
            <a:r>
              <a:rPr lang="sr-Latn-RS" sz="2800" b="1" dirty="0" smtClean="0">
                <a:solidFill>
                  <a:srgbClr val="FF6600"/>
                </a:solidFill>
              </a:rPr>
              <a:t>;</a:t>
            </a:r>
            <a:endParaRPr lang="en-US" sz="2800" b="1" dirty="0" smtClean="0">
              <a:solidFill>
                <a:srgbClr val="FF6600"/>
              </a:solidFill>
            </a:endParaRPr>
          </a:p>
          <a:p>
            <a:r>
              <a:rPr lang="en-US" sz="2800" dirty="0" smtClean="0"/>
              <a:t> </a:t>
            </a:r>
            <a:r>
              <a:rPr lang="sr-Latn-RS" sz="2800" dirty="0" smtClean="0"/>
              <a:t>koristi se na</a:t>
            </a:r>
            <a:r>
              <a:rPr lang="en-US" sz="2800" dirty="0" smtClean="0"/>
              <a:t> master</a:t>
            </a:r>
            <a:r>
              <a:rPr lang="sr-Latn-RS" sz="2800" dirty="0" smtClean="0"/>
              <a:t>-u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sr-Latn-RS" sz="2800" dirty="0" smtClean="0"/>
              <a:t>zahteva</a:t>
            </a:r>
            <a:r>
              <a:rPr lang="en-US" sz="2800" dirty="0" smtClean="0"/>
              <a:t> SUPER </a:t>
            </a:r>
            <a:r>
              <a:rPr lang="sr-Latn-RS" sz="2800" dirty="0" smtClean="0"/>
              <a:t>ili</a:t>
            </a:r>
            <a:r>
              <a:rPr lang="en-US" sz="2800" dirty="0" smtClean="0"/>
              <a:t> REPLICATION CLIENT </a:t>
            </a:r>
            <a:r>
              <a:rPr lang="en-US" sz="2800" dirty="0" err="1" smtClean="0"/>
              <a:t>privileg</a:t>
            </a:r>
            <a:r>
              <a:rPr lang="sr-Latn-RS" sz="2800" dirty="0" smtClean="0"/>
              <a:t>ije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sr-Latn-RS" sz="2800" dirty="0" smtClean="0"/>
              <a:t>daje log fajl i poziciju gde mastera upisuje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114800"/>
            <a:ext cx="8447552" cy="1685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akila_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6600"/>
                </a:solidFill>
                <a:latin typeface="+mn-lt"/>
              </a:rPr>
              <a:t>SHOW BINARY LOGS</a:t>
            </a:r>
            <a:r>
              <a:rPr lang="sr-Latn-RS" dirty="0" smtClean="0">
                <a:solidFill>
                  <a:srgbClr val="FF6600"/>
                </a:solidFill>
                <a:latin typeface="+mn-lt"/>
              </a:rPr>
              <a:t>;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3505200"/>
          </a:xfrm>
        </p:spPr>
        <p:txBody>
          <a:bodyPr/>
          <a:lstStyle/>
          <a:p>
            <a:r>
              <a:rPr lang="en-US" dirty="0" smtClean="0"/>
              <a:t>K</a:t>
            </a:r>
            <a:r>
              <a:rPr lang="sr-Latn-RS" dirty="0" smtClean="0"/>
              <a:t>oristi se na </a:t>
            </a:r>
            <a:r>
              <a:rPr lang="en-US" dirty="0" smtClean="0"/>
              <a:t>master</a:t>
            </a:r>
            <a:r>
              <a:rPr lang="sr-Latn-RS" dirty="0" smtClean="0"/>
              <a:t>-u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sr-Latn-RS" dirty="0" smtClean="0"/>
              <a:t>zahteva</a:t>
            </a:r>
            <a:r>
              <a:rPr lang="en-US" dirty="0" smtClean="0"/>
              <a:t> SUPER </a:t>
            </a:r>
            <a:r>
              <a:rPr lang="en-US" dirty="0" err="1" smtClean="0"/>
              <a:t>privileg</a:t>
            </a:r>
            <a:r>
              <a:rPr lang="sr-Latn-RS" dirty="0" smtClean="0"/>
              <a:t>ije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sr-Latn-RS" dirty="0" smtClean="0"/>
              <a:t>prikazuje </a:t>
            </a:r>
            <a:r>
              <a:rPr lang="en-US" dirty="0" smtClean="0"/>
              <a:t>list</a:t>
            </a:r>
            <a:r>
              <a:rPr lang="sr-Latn-RS" dirty="0" smtClean="0"/>
              <a:t>u</a:t>
            </a:r>
            <a:r>
              <a:rPr lang="en-US" dirty="0" smtClean="0"/>
              <a:t> binary log</a:t>
            </a:r>
            <a:r>
              <a:rPr lang="sr-Latn-RS" dirty="0" smtClean="0"/>
              <a:t> fajlova na</a:t>
            </a:r>
            <a:r>
              <a:rPr lang="en-US" dirty="0" smtClean="0"/>
              <a:t> server</a:t>
            </a:r>
            <a:r>
              <a:rPr lang="sr-Latn-RS" dirty="0" smtClean="0"/>
              <a:t>u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sr-Latn-RS" dirty="0" smtClean="0"/>
              <a:t>koristi se pre </a:t>
            </a:r>
            <a:r>
              <a:rPr lang="en-US" dirty="0" smtClean="0">
                <a:solidFill>
                  <a:srgbClr val="FF6600"/>
                </a:solidFill>
              </a:rPr>
              <a:t>PURGE BINARY LOGS</a:t>
            </a:r>
            <a:r>
              <a:rPr lang="sr-Latn-RS" dirty="0" smtClean="0">
                <a:solidFill>
                  <a:srgbClr val="FF6600"/>
                </a:solidFill>
              </a:rPr>
              <a:t>; </a:t>
            </a:r>
            <a:r>
              <a:rPr lang="sr-Latn-RS" dirty="0" smtClean="0"/>
              <a:t>naredbe koja briše sve log fajlove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572000"/>
            <a:ext cx="4725921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akila_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6600"/>
                </a:solidFill>
              </a:rPr>
              <a:t>SHOW BINLOG EVENTS</a:t>
            </a:r>
            <a:r>
              <a:rPr lang="sr-Latn-RS" dirty="0" smtClean="0">
                <a:solidFill>
                  <a:srgbClr val="FF6600"/>
                </a:solidFill>
              </a:rPr>
              <a:t>;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133600"/>
          </a:xfrm>
        </p:spPr>
        <p:txBody>
          <a:bodyPr/>
          <a:lstStyle/>
          <a:p>
            <a:r>
              <a:rPr lang="sr-Latn-RS" dirty="0" smtClean="0"/>
              <a:t>koristi se na</a:t>
            </a:r>
            <a:r>
              <a:rPr lang="en-US" dirty="0" smtClean="0"/>
              <a:t> master</a:t>
            </a:r>
            <a:r>
              <a:rPr lang="sr-Latn-RS" dirty="0" smtClean="0"/>
              <a:t>-u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sr-Latn-RS" dirty="0" smtClean="0"/>
              <a:t>zahteva </a:t>
            </a:r>
            <a:r>
              <a:rPr lang="en-US" dirty="0" smtClean="0"/>
              <a:t>REPLICATION SLAVE </a:t>
            </a:r>
            <a:r>
              <a:rPr lang="en-US" dirty="0" err="1" smtClean="0"/>
              <a:t>privileg</a:t>
            </a:r>
            <a:r>
              <a:rPr lang="sr-Latn-RS" dirty="0" smtClean="0"/>
              <a:t>ije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sr-Latn-RS" dirty="0" smtClean="0"/>
              <a:t>prikazuje događaje u</a:t>
            </a:r>
            <a:r>
              <a:rPr lang="en-US" dirty="0" smtClean="0"/>
              <a:t> binary log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708" y="3581400"/>
            <a:ext cx="836589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akila_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6600"/>
                </a:solidFill>
              </a:rPr>
              <a:t>SHOW SLAVE HOSTS</a:t>
            </a:r>
            <a:r>
              <a:rPr lang="sr-Latn-RS" dirty="0" smtClean="0">
                <a:solidFill>
                  <a:srgbClr val="FF6600"/>
                </a:solidFill>
              </a:rPr>
              <a:t>;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3352800"/>
          </a:xfrm>
        </p:spPr>
        <p:txBody>
          <a:bodyPr/>
          <a:lstStyle/>
          <a:p>
            <a:r>
              <a:rPr lang="en-US" dirty="0" smtClean="0"/>
              <a:t>K</a:t>
            </a:r>
            <a:r>
              <a:rPr lang="sr-Latn-RS" dirty="0" smtClean="0"/>
              <a:t>oristi se na</a:t>
            </a:r>
            <a:r>
              <a:rPr lang="en-US" dirty="0" smtClean="0"/>
              <a:t> master</a:t>
            </a:r>
            <a:r>
              <a:rPr lang="sr-Latn-RS" dirty="0" smtClean="0"/>
              <a:t>u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sr-Latn-RS" dirty="0" smtClean="0"/>
              <a:t>zahteva</a:t>
            </a:r>
            <a:r>
              <a:rPr lang="en-US" dirty="0" smtClean="0"/>
              <a:t> REPLICATION SLAVE </a:t>
            </a:r>
            <a:r>
              <a:rPr lang="en-US" dirty="0" err="1" smtClean="0"/>
              <a:t>privileg</a:t>
            </a:r>
            <a:r>
              <a:rPr lang="sr-Latn-RS" dirty="0" smtClean="0"/>
              <a:t>ije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sr-Latn-RS" dirty="0" smtClean="0"/>
              <a:t>prikazuje</a:t>
            </a:r>
            <a:r>
              <a:rPr lang="en-US" dirty="0" smtClean="0"/>
              <a:t> list</a:t>
            </a:r>
            <a:r>
              <a:rPr lang="sr-Latn-RS" dirty="0" smtClean="0"/>
              <a:t>u</a:t>
            </a:r>
            <a:r>
              <a:rPr lang="en-US" dirty="0" smtClean="0"/>
              <a:t> slave</a:t>
            </a:r>
            <a:r>
              <a:rPr lang="sr-Latn-RS" dirty="0" smtClean="0"/>
              <a:t>-ova</a:t>
            </a:r>
            <a:r>
              <a:rPr lang="en-US" dirty="0" smtClean="0"/>
              <a:t> </a:t>
            </a:r>
            <a:r>
              <a:rPr lang="sr-Latn-RS" dirty="0" smtClean="0"/>
              <a:t>trenutno registrovanih sa</a:t>
            </a:r>
            <a:r>
              <a:rPr lang="en-US" i="1" dirty="0" smtClean="0"/>
              <a:t> master</a:t>
            </a:r>
            <a:r>
              <a:rPr lang="sr-Latn-RS" i="1" dirty="0" smtClean="0"/>
              <a:t>-om</a:t>
            </a:r>
            <a:endParaRPr lang="en-US" i="1" dirty="0" smtClean="0"/>
          </a:p>
          <a:p>
            <a:r>
              <a:rPr lang="en-US" dirty="0" smtClean="0"/>
              <a:t> </a:t>
            </a:r>
            <a:r>
              <a:rPr lang="sr-Latn-RS" dirty="0" smtClean="0"/>
              <a:t>samo sluge startovane sa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report-host </a:t>
            </a:r>
            <a:r>
              <a:rPr lang="sr-Latn-RS" dirty="0" smtClean="0"/>
              <a:t>opcijom su vidljive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5192" y="4476750"/>
            <a:ext cx="6312408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akila_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858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6600"/>
                </a:solidFill>
                <a:latin typeface="+mn-lt"/>
              </a:rPr>
              <a:t>SHOW SLAVE STATUS</a:t>
            </a:r>
            <a:r>
              <a:rPr lang="sr-Latn-RS" dirty="0" smtClean="0">
                <a:solidFill>
                  <a:srgbClr val="FF6600"/>
                </a:solidFill>
                <a:latin typeface="+mn-lt"/>
              </a:rPr>
              <a:t>;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25963"/>
          </a:xfrm>
        </p:spPr>
        <p:txBody>
          <a:bodyPr/>
          <a:lstStyle/>
          <a:p>
            <a:r>
              <a:rPr lang="en-US" sz="2800" dirty="0" smtClean="0"/>
              <a:t>K</a:t>
            </a:r>
            <a:r>
              <a:rPr lang="sr-Latn-RS" sz="2800" dirty="0" smtClean="0"/>
              <a:t>oristi se na</a:t>
            </a:r>
            <a:r>
              <a:rPr lang="en-US" sz="2800" dirty="0" smtClean="0"/>
              <a:t> slave</a:t>
            </a:r>
            <a:r>
              <a:rPr lang="sr-Latn-RS" sz="2800" dirty="0" smtClean="0"/>
              <a:t>-u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sr-Latn-RS" sz="2800" dirty="0" smtClean="0"/>
              <a:t>zahteva</a:t>
            </a:r>
            <a:r>
              <a:rPr lang="en-US" sz="2800" dirty="0" smtClean="0"/>
              <a:t> SUPER </a:t>
            </a:r>
            <a:r>
              <a:rPr lang="sr-Latn-RS" sz="2800" dirty="0" smtClean="0"/>
              <a:t>ili</a:t>
            </a:r>
            <a:r>
              <a:rPr lang="en-US" sz="2800" dirty="0" smtClean="0"/>
              <a:t> REPLICATION CLIENT </a:t>
            </a:r>
            <a:r>
              <a:rPr lang="en-US" sz="2800" dirty="0" err="1" smtClean="0"/>
              <a:t>privileg</a:t>
            </a:r>
            <a:r>
              <a:rPr lang="sr-Latn-RS" sz="2800" dirty="0" smtClean="0"/>
              <a:t>ije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sr-Latn-RS" sz="2800" dirty="0" smtClean="0"/>
              <a:t>prikazuje vrlo zanimljive informacije:</a:t>
            </a:r>
            <a:endParaRPr lang="en-US" sz="2800" dirty="0" smtClean="0"/>
          </a:p>
          <a:p>
            <a:pPr lvl="1"/>
            <a:r>
              <a:rPr lang="en-US" dirty="0" smtClean="0"/>
              <a:t>D</a:t>
            </a:r>
            <a:r>
              <a:rPr lang="sr-Latn-RS" dirty="0" smtClean="0"/>
              <a:t>a li je </a:t>
            </a:r>
            <a:r>
              <a:rPr lang="en-US" dirty="0" smtClean="0"/>
              <a:t>slave</a:t>
            </a:r>
            <a:r>
              <a:rPr lang="sr-Latn-RS" dirty="0" smtClean="0"/>
              <a:t> aktivan</a:t>
            </a:r>
            <a:endParaRPr lang="en-US" dirty="0" smtClean="0"/>
          </a:p>
          <a:p>
            <a:pPr lvl="1"/>
            <a:r>
              <a:rPr lang="en-US" dirty="0" smtClean="0"/>
              <a:t>K</a:t>
            </a:r>
            <a:r>
              <a:rPr lang="sr-Latn-RS" dirty="0" smtClean="0"/>
              <a:t>oja je pozicija </a:t>
            </a:r>
            <a:r>
              <a:rPr lang="en-US" dirty="0" smtClean="0"/>
              <a:t>I/O </a:t>
            </a:r>
            <a:r>
              <a:rPr lang="sr-Latn-RS" dirty="0" smtClean="0"/>
              <a:t>aktivnosti poslednja</a:t>
            </a:r>
            <a:endParaRPr lang="en-US" dirty="0" smtClean="0"/>
          </a:p>
          <a:p>
            <a:pPr lvl="1"/>
            <a:r>
              <a:rPr lang="en-US" dirty="0" smtClean="0"/>
              <a:t>K</a:t>
            </a:r>
            <a:r>
              <a:rPr lang="sr-Latn-RS" dirty="0" smtClean="0"/>
              <a:t>oja je pozicija </a:t>
            </a:r>
            <a:r>
              <a:rPr lang="en-US" dirty="0" smtClean="0"/>
              <a:t>SQL </a:t>
            </a:r>
            <a:r>
              <a:rPr lang="sr-Latn-RS" dirty="0" smtClean="0"/>
              <a:t>aktivnost poslednja izvršena</a:t>
            </a:r>
            <a:endParaRPr lang="en-US" dirty="0" smtClean="0"/>
          </a:p>
          <a:p>
            <a:pPr lvl="1"/>
            <a:r>
              <a:rPr lang="en-US" dirty="0" smtClean="0"/>
              <a:t>P</a:t>
            </a:r>
            <a:r>
              <a:rPr lang="sr-Latn-RS" dirty="0" smtClean="0"/>
              <a:t>oruka o grešci (</a:t>
            </a:r>
            <a:r>
              <a:rPr lang="en-US" dirty="0" smtClean="0"/>
              <a:t>Error message</a:t>
            </a:r>
            <a:r>
              <a:rPr lang="sr-Latn-RS" dirty="0" smtClean="0"/>
              <a:t>)</a:t>
            </a:r>
            <a:r>
              <a:rPr lang="en-US" dirty="0" smtClean="0"/>
              <a:t> </a:t>
            </a:r>
            <a:r>
              <a:rPr lang="sr-Latn-RS" dirty="0" smtClean="0"/>
              <a:t>i kod greške</a:t>
            </a:r>
            <a:r>
              <a:rPr lang="en-US" dirty="0" smtClean="0"/>
              <a:t>, </a:t>
            </a:r>
            <a:r>
              <a:rPr lang="sr-Latn-RS" dirty="0" smtClean="0"/>
              <a:t>ako je došlo do zaustavljanja procesa usred greške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 descr="sakila_transpar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23" y="457200"/>
            <a:ext cx="900577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akila_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6600"/>
                </a:solidFill>
              </a:rPr>
              <a:t>CHANGE MASTER TO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1"/>
            <a:ext cx="8839200" cy="3581400"/>
          </a:xfrm>
        </p:spPr>
        <p:txBody>
          <a:bodyPr/>
          <a:lstStyle/>
          <a:p>
            <a:r>
              <a:rPr lang="en-US" dirty="0" smtClean="0"/>
              <a:t>K</a:t>
            </a:r>
            <a:r>
              <a:rPr lang="sr-Latn-RS" dirty="0" smtClean="0"/>
              <a:t>oristi se na</a:t>
            </a:r>
            <a:r>
              <a:rPr lang="en-US" dirty="0" smtClean="0"/>
              <a:t> </a:t>
            </a:r>
            <a:r>
              <a:rPr lang="en-US" dirty="0" err="1" smtClean="0"/>
              <a:t>sla</a:t>
            </a:r>
            <a:r>
              <a:rPr lang="sr-Latn-RS" dirty="0" smtClean="0"/>
              <a:t>ve-u.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sr-Latn-RS" dirty="0" smtClean="0"/>
              <a:t>zahteva</a:t>
            </a:r>
            <a:r>
              <a:rPr lang="en-US" dirty="0" smtClean="0"/>
              <a:t> SUPER </a:t>
            </a:r>
            <a:r>
              <a:rPr lang="en-US" dirty="0" err="1" smtClean="0"/>
              <a:t>privileg</a:t>
            </a:r>
            <a:r>
              <a:rPr lang="sr-Latn-RS" dirty="0" smtClean="0"/>
              <a:t>ije</a:t>
            </a:r>
            <a:endParaRPr lang="en-US" dirty="0" smtClean="0"/>
          </a:p>
          <a:p>
            <a:r>
              <a:rPr lang="en-US" dirty="0" smtClean="0"/>
              <a:t>K</a:t>
            </a:r>
            <a:r>
              <a:rPr lang="sr-Latn-RS" dirty="0" smtClean="0"/>
              <a:t>onfiguriše </a:t>
            </a:r>
            <a:r>
              <a:rPr lang="en-US" dirty="0" smtClean="0"/>
              <a:t>slave server </a:t>
            </a:r>
            <a:r>
              <a:rPr lang="sr-Latn-RS" dirty="0" smtClean="0"/>
              <a:t>konekciju ka </a:t>
            </a:r>
            <a:r>
              <a:rPr lang="en-US" dirty="0" smtClean="0"/>
              <a:t>master</a:t>
            </a:r>
            <a:r>
              <a:rPr lang="sr-Latn-RS" dirty="0" smtClean="0"/>
              <a:t>u</a:t>
            </a:r>
            <a:endParaRPr lang="en-US" dirty="0" smtClean="0"/>
          </a:p>
          <a:p>
            <a:r>
              <a:rPr lang="en-US" dirty="0" smtClean="0"/>
              <a:t> Slave </a:t>
            </a:r>
            <a:r>
              <a:rPr lang="sr-Latn-RS" dirty="0" smtClean="0"/>
              <a:t>ne treba u tom trenutku da radi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sr-Latn-RS" dirty="0" smtClean="0"/>
              <a:t>korisnik mora imati</a:t>
            </a:r>
            <a:r>
              <a:rPr lang="en-US" dirty="0" smtClean="0"/>
              <a:t> REPLICATION SLAVE </a:t>
            </a:r>
            <a:r>
              <a:rPr lang="en-US" dirty="0" err="1" smtClean="0"/>
              <a:t>privileg</a:t>
            </a:r>
            <a:r>
              <a:rPr lang="sr-Latn-RS" dirty="0" smtClean="0"/>
              <a:t>ije</a:t>
            </a:r>
            <a:r>
              <a:rPr lang="en-US" dirty="0" smtClean="0"/>
              <a:t> </a:t>
            </a:r>
            <a:r>
              <a:rPr lang="sr-Latn-RS" dirty="0" smtClean="0"/>
              <a:t>na </a:t>
            </a:r>
            <a:r>
              <a:rPr lang="en-US" dirty="0" smtClean="0"/>
              <a:t>master</a:t>
            </a:r>
            <a:r>
              <a:rPr lang="sr-Latn-RS" dirty="0" smtClean="0"/>
              <a:t>-u.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4648200"/>
            <a:ext cx="5867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6600"/>
                </a:solidFill>
              </a:rPr>
              <a:t>CHANGE MASTER TO</a:t>
            </a:r>
          </a:p>
          <a:p>
            <a:r>
              <a:rPr lang="en-US" sz="2400" b="1" dirty="0" smtClean="0">
                <a:solidFill>
                  <a:srgbClr val="FF6600"/>
                </a:solidFill>
              </a:rPr>
              <a:t>MASTER_HOST=’</a:t>
            </a:r>
            <a:r>
              <a:rPr lang="sr-Latn-RS" sz="2400" b="1" dirty="0" smtClean="0">
                <a:solidFill>
                  <a:srgbClr val="FF6600"/>
                </a:solidFill>
              </a:rPr>
              <a:t>proba.</a:t>
            </a:r>
            <a:r>
              <a:rPr lang="en-US" sz="2400" b="1" dirty="0" smtClean="0">
                <a:solidFill>
                  <a:srgbClr val="FF6600"/>
                </a:solidFill>
              </a:rPr>
              <a:t>com’,</a:t>
            </a:r>
          </a:p>
          <a:p>
            <a:r>
              <a:rPr lang="en-US" sz="2400" b="1" dirty="0" smtClean="0">
                <a:solidFill>
                  <a:srgbClr val="FF6600"/>
                </a:solidFill>
              </a:rPr>
              <a:t>MASTER_USER=’</a:t>
            </a:r>
            <a:r>
              <a:rPr lang="sr-Latn-RS" sz="2400" b="1" dirty="0" smtClean="0">
                <a:solidFill>
                  <a:srgbClr val="FF6600"/>
                </a:solidFill>
              </a:rPr>
              <a:t>pera</a:t>
            </a:r>
            <a:r>
              <a:rPr lang="en-US" sz="2400" b="1" dirty="0" smtClean="0">
                <a:solidFill>
                  <a:srgbClr val="FF6600"/>
                </a:solidFill>
              </a:rPr>
              <a:t>’,</a:t>
            </a:r>
          </a:p>
          <a:p>
            <a:r>
              <a:rPr lang="en-US" sz="2400" b="1" dirty="0" smtClean="0">
                <a:solidFill>
                  <a:srgbClr val="FF6600"/>
                </a:solidFill>
              </a:rPr>
              <a:t>MASTER_PASSWORD=’</a:t>
            </a:r>
            <a:r>
              <a:rPr lang="en-US" sz="2400" b="1" dirty="0" err="1" smtClean="0">
                <a:solidFill>
                  <a:srgbClr val="FF6600"/>
                </a:solidFill>
              </a:rPr>
              <a:t>xyzzy</a:t>
            </a:r>
            <a:r>
              <a:rPr lang="en-US" sz="2400" b="1" dirty="0" smtClean="0">
                <a:solidFill>
                  <a:srgbClr val="FF6600"/>
                </a:solidFill>
              </a:rPr>
              <a:t>’;</a:t>
            </a:r>
            <a:endParaRPr lang="en-US" sz="2400" dirty="0">
              <a:solidFill>
                <a:srgbClr val="FF6600"/>
              </a:solidFill>
            </a:endParaRPr>
          </a:p>
        </p:txBody>
      </p:sp>
      <p:pic>
        <p:nvPicPr>
          <p:cNvPr id="6" name="Picture 5" descr="sakila_transpar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6600"/>
                </a:solidFill>
                <a:latin typeface="+mn-lt"/>
              </a:rPr>
              <a:t>START SLAVE </a:t>
            </a:r>
            <a:r>
              <a:rPr lang="sr-Latn-RS" b="1" dirty="0" smtClean="0">
                <a:solidFill>
                  <a:srgbClr val="FF6600"/>
                </a:solidFill>
                <a:latin typeface="+mn-lt"/>
              </a:rPr>
              <a:t>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smtClean="0">
                <a:solidFill>
                  <a:srgbClr val="FF6600"/>
                </a:solidFill>
                <a:latin typeface="+mn-lt"/>
              </a:rPr>
              <a:t>STOP SLAVE</a:t>
            </a:r>
            <a:endParaRPr lang="en-US" b="1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1"/>
            <a:ext cx="9144000" cy="3505199"/>
          </a:xfrm>
        </p:spPr>
        <p:txBody>
          <a:bodyPr/>
          <a:lstStyle/>
          <a:p>
            <a:r>
              <a:rPr lang="en-US" sz="2800" dirty="0" smtClean="0"/>
              <a:t>K</a:t>
            </a:r>
            <a:r>
              <a:rPr lang="sr-Latn-RS" sz="2800" dirty="0" smtClean="0"/>
              <a:t>oristi se na</a:t>
            </a:r>
            <a:r>
              <a:rPr lang="en-US" sz="2800" dirty="0" smtClean="0"/>
              <a:t> slave</a:t>
            </a:r>
            <a:r>
              <a:rPr lang="sr-Latn-RS" sz="2800" dirty="0" smtClean="0"/>
              <a:t>-u za starovanje i zaustavljanje događaja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sr-Latn-RS" sz="2800" dirty="0" smtClean="0"/>
              <a:t>Po d</a:t>
            </a:r>
            <a:r>
              <a:rPr lang="en-US" sz="2800" dirty="0" err="1" smtClean="0"/>
              <a:t>efault</a:t>
            </a:r>
            <a:r>
              <a:rPr lang="sr-Latn-RS" sz="2800" dirty="0" smtClean="0"/>
              <a:t>-u</a:t>
            </a:r>
            <a:r>
              <a:rPr lang="en-US" sz="2800" dirty="0" smtClean="0"/>
              <a:t> </a:t>
            </a:r>
            <a:r>
              <a:rPr lang="sr-Latn-RS" sz="2800" dirty="0" smtClean="0"/>
              <a:t>utiče na oba </a:t>
            </a:r>
            <a:r>
              <a:rPr lang="en-US" sz="2800" dirty="0" smtClean="0"/>
              <a:t>I/O </a:t>
            </a:r>
            <a:r>
              <a:rPr lang="sr-Latn-RS" sz="2800" dirty="0" smtClean="0"/>
              <a:t>i</a:t>
            </a:r>
            <a:r>
              <a:rPr lang="en-US" sz="2800" dirty="0" smtClean="0"/>
              <a:t> SQL </a:t>
            </a:r>
            <a:r>
              <a:rPr lang="sr-Latn-RS" sz="2800" dirty="0" smtClean="0"/>
              <a:t>dešavanja</a:t>
            </a:r>
            <a:endParaRPr lang="en-US" sz="2800" dirty="0" smtClean="0"/>
          </a:p>
          <a:p>
            <a:r>
              <a:rPr lang="en-US" sz="2800" dirty="0" smtClean="0"/>
              <a:t> ... </a:t>
            </a:r>
            <a:r>
              <a:rPr lang="sr-Latn-RS" sz="2800" dirty="0" smtClean="0"/>
              <a:t>ali se mogu startovati i nezavisno</a:t>
            </a:r>
            <a:endParaRPr lang="en-US" sz="2800" dirty="0" smtClean="0"/>
          </a:p>
          <a:p>
            <a:pPr>
              <a:buNone/>
            </a:pPr>
            <a:r>
              <a:rPr lang="sr-Latn-RS" sz="2800" dirty="0" smtClean="0"/>
              <a:t>		</a:t>
            </a:r>
            <a:r>
              <a:rPr lang="en-US" sz="2800" dirty="0" smtClean="0">
                <a:solidFill>
                  <a:srgbClr val="FF6600"/>
                </a:solidFill>
              </a:rPr>
              <a:t>START SLAVE SQL_THREAD</a:t>
            </a:r>
          </a:p>
          <a:p>
            <a:pPr>
              <a:buNone/>
            </a:pPr>
            <a:r>
              <a:rPr lang="sr-Latn-RS" sz="2800" dirty="0" smtClean="0">
                <a:solidFill>
                  <a:srgbClr val="FF6600"/>
                </a:solidFill>
              </a:rPr>
              <a:t>		</a:t>
            </a:r>
            <a:r>
              <a:rPr lang="en-US" sz="2800" dirty="0" smtClean="0">
                <a:solidFill>
                  <a:srgbClr val="FF6600"/>
                </a:solidFill>
              </a:rPr>
              <a:t>START SLAVE IO_THREAD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 descr="sakila_transpar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4114800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RESET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SLAVE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9530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sz="2800" dirty="0" smtClean="0">
                <a:latin typeface="+mn-lt"/>
              </a:rPr>
              <a:t> koristi se na</a:t>
            </a:r>
            <a:r>
              <a:rPr lang="en-US" sz="2800" dirty="0" smtClean="0">
                <a:latin typeface="+mn-lt"/>
              </a:rPr>
              <a:t> slave</a:t>
            </a:r>
            <a:r>
              <a:rPr lang="sr-Latn-RS" sz="2800" dirty="0" smtClean="0">
                <a:latin typeface="+mn-lt"/>
              </a:rPr>
              <a:t>-u</a:t>
            </a:r>
            <a:endParaRPr lang="en-US" sz="28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 </a:t>
            </a:r>
            <a:r>
              <a:rPr lang="sr-Latn-RS" sz="2800" dirty="0" smtClean="0">
                <a:latin typeface="+mn-lt"/>
              </a:rPr>
              <a:t>briše sve informacije na replikacionoj poziciji</a:t>
            </a:r>
          </a:p>
          <a:p>
            <a:pPr>
              <a:buFont typeface="Arial" pitchFamily="34" charset="0"/>
              <a:buChar char="•"/>
            </a:pPr>
            <a:r>
              <a:rPr lang="sr-Latn-RS" sz="2800" dirty="0" smtClean="0">
                <a:latin typeface="+mn-lt"/>
              </a:rPr>
              <a:t> briše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smtClean="0">
                <a:solidFill>
                  <a:srgbClr val="FF6600"/>
                </a:solidFill>
                <a:latin typeface="+mn-lt"/>
              </a:rPr>
              <a:t>master.info</a:t>
            </a:r>
            <a:r>
              <a:rPr lang="en-US" sz="2800" dirty="0" smtClean="0">
                <a:latin typeface="+mn-lt"/>
              </a:rPr>
              <a:t>, </a:t>
            </a:r>
            <a:r>
              <a:rPr lang="en-US" sz="2800" dirty="0" smtClean="0">
                <a:solidFill>
                  <a:srgbClr val="FF6600"/>
                </a:solidFill>
                <a:latin typeface="+mn-lt"/>
              </a:rPr>
              <a:t>relay-log.info</a:t>
            </a:r>
            <a:r>
              <a:rPr lang="en-US" sz="2800" dirty="0" smtClean="0">
                <a:latin typeface="+mn-lt"/>
              </a:rPr>
              <a:t> </a:t>
            </a:r>
            <a:r>
              <a:rPr lang="sr-Latn-RS" sz="2800" dirty="0" smtClean="0">
                <a:latin typeface="+mn-lt"/>
              </a:rPr>
              <a:t>i sve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smtClean="0">
                <a:solidFill>
                  <a:srgbClr val="FF6600"/>
                </a:solidFill>
                <a:latin typeface="+mn-lt"/>
              </a:rPr>
              <a:t>relay logs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38200"/>
          </a:xfrm>
        </p:spPr>
        <p:txBody>
          <a:bodyPr/>
          <a:lstStyle/>
          <a:p>
            <a:r>
              <a:rPr lang="sr-Latn-RS" dirty="0" smtClean="0"/>
              <a:t>Replikaciona topologija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3176588" cy="3452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286000" y="3657600"/>
            <a:ext cx="6858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dirty="0" smtClean="0"/>
              <a:t>Replikacija je nezavisna od </a:t>
            </a:r>
            <a:r>
              <a:rPr lang="en-US" sz="2400" dirty="0" smtClean="0"/>
              <a:t>Storage Engines</a:t>
            </a:r>
          </a:p>
          <a:p>
            <a:r>
              <a:rPr lang="sr-Latn-RS" sz="2400" dirty="0" smtClean="0"/>
              <a:t>Možete izvršiti replikaciju između: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InnoDB</a:t>
            </a:r>
            <a:r>
              <a:rPr lang="en-US" sz="2400" dirty="0" smtClean="0"/>
              <a:t> </a:t>
            </a:r>
            <a:r>
              <a:rPr lang="sr-Latn-RS" sz="2400" dirty="0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InnoDB</a:t>
            </a:r>
            <a:endParaRPr lang="en-US" sz="2400" dirty="0" smtClean="0"/>
          </a:p>
          <a:p>
            <a:r>
              <a:rPr lang="en-US" sz="2400" dirty="0" err="1" smtClean="0"/>
              <a:t>MyISAM</a:t>
            </a:r>
            <a:r>
              <a:rPr lang="en-US" sz="2400" dirty="0" smtClean="0"/>
              <a:t> </a:t>
            </a:r>
            <a:r>
              <a:rPr lang="sr-Latn-RS" sz="2400" dirty="0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MyISAM</a:t>
            </a:r>
            <a:endParaRPr lang="en-US" sz="2400" dirty="0" smtClean="0"/>
          </a:p>
          <a:p>
            <a:r>
              <a:rPr lang="en-US" sz="2400" dirty="0" err="1" smtClean="0"/>
              <a:t>InnoDB</a:t>
            </a:r>
            <a:r>
              <a:rPr lang="en-US" sz="2400" dirty="0" smtClean="0"/>
              <a:t> </a:t>
            </a:r>
            <a:r>
              <a:rPr lang="sr-Latn-RS" sz="2400" dirty="0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MyISAM</a:t>
            </a:r>
            <a:endParaRPr lang="en-US" sz="2400" dirty="0" smtClean="0"/>
          </a:p>
          <a:p>
            <a:r>
              <a:rPr lang="en-US" sz="2400" dirty="0" smtClean="0"/>
              <a:t>MEMORY </a:t>
            </a:r>
            <a:r>
              <a:rPr lang="sr-Latn-RS" sz="2400" dirty="0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MyISAM</a:t>
            </a:r>
            <a:endParaRPr lang="en-US" sz="2400" dirty="0" smtClean="0"/>
          </a:p>
          <a:p>
            <a:r>
              <a:rPr lang="sr-Latn-RS" sz="2400" i="1" dirty="0" smtClean="0"/>
              <a:t>itd</a:t>
            </a:r>
            <a:r>
              <a:rPr lang="en-US" sz="2400" i="1" dirty="0" smtClean="0"/>
              <a:t>...</a:t>
            </a:r>
            <a:endParaRPr lang="en-US" sz="2400" dirty="0"/>
          </a:p>
        </p:txBody>
      </p:sp>
      <p:pic>
        <p:nvPicPr>
          <p:cNvPr id="7" name="Picture 6" descr="sakila_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3839" y="838200"/>
            <a:ext cx="499016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/>
            <a:r>
              <a:rPr lang="sr-Latn-RS" dirty="0" smtClean="0"/>
              <a:t>Lanac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838200"/>
            <a:ext cx="5181600" cy="1789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514600"/>
            <a:ext cx="5638800" cy="108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akila_transpare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  <p:sp>
        <p:nvSpPr>
          <p:cNvPr id="8" name="Rectangle 7"/>
          <p:cNvSpPr/>
          <p:nvPr/>
        </p:nvSpPr>
        <p:spPr>
          <a:xfrm>
            <a:off x="381000" y="3505200"/>
            <a:ext cx="816120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2800" dirty="0" smtClean="0"/>
              <a:t>Kad padne Server 2,</a:t>
            </a:r>
            <a:r>
              <a:rPr lang="en-US" sz="2800" dirty="0" smtClean="0"/>
              <a:t> Server 3 </a:t>
            </a:r>
            <a:r>
              <a:rPr lang="sr-Latn-RS" sz="2800" dirty="0" smtClean="0"/>
              <a:t>je i dalje u funkciji </a:t>
            </a:r>
          </a:p>
          <a:p>
            <a:r>
              <a:rPr lang="sr-Latn-RS" sz="2800" dirty="0" smtClean="0"/>
              <a:t>ali sa njim nema sinhronizacije</a:t>
            </a:r>
            <a:endParaRPr lang="en-US" sz="28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876800"/>
            <a:ext cx="6601838" cy="1369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5943600" cy="5562600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Replikacija u MySQL je dinamičan proces sinhronizacije podataka između primarnog (master) servera baze podataka i jednog ili više sekundarnih (slave) servera baza podataka u gotovo realnom vremenu. </a:t>
            </a:r>
          </a:p>
          <a:p>
            <a:r>
              <a:rPr lang="hr-HR" dirty="0" smtClean="0"/>
              <a:t>Korišćenjem ovog procesa, moguće je stvoriti kopije jednog ili više baza podataka, tako da čak i ako primarni server ne radi, podaci se još uvek mogu vratiti iz jednog od sekundarnih servera.</a:t>
            </a:r>
          </a:p>
          <a:p>
            <a:r>
              <a:rPr lang="hr-HR" dirty="0" smtClean="0"/>
              <a:t>MySQL je još uvek najprikladnija za jednosmerne replikacije, gde imamo jedan master server i jedan ili više slave servera.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sr-Latn-RS" sz="40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Replikacije u</a:t>
            </a:r>
            <a:r>
              <a:rPr lang="en-US" sz="40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MySQL</a:t>
            </a:r>
            <a:r>
              <a:rPr lang="en-US" sz="4000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-u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9810" y="1143000"/>
            <a:ext cx="256419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akila_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609600"/>
          </a:xfrm>
        </p:spPr>
        <p:txBody>
          <a:bodyPr/>
          <a:lstStyle/>
          <a:p>
            <a:pPr algn="l"/>
            <a:r>
              <a:rPr lang="sr-Latn-RS" dirty="0" smtClean="0"/>
              <a:t>Prsten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4" descr="sakila_transpar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429000"/>
            <a:ext cx="3733800" cy="251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733800"/>
            <a:ext cx="336073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-4658" y="6096000"/>
            <a:ext cx="7688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2400" dirty="0" smtClean="0"/>
              <a:t>Prsten topologija takođe nije preporučena konfiguracija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04801" y="304800"/>
            <a:ext cx="8534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dirty="0" smtClean="0"/>
              <a:t>Binarni zapisnik (</a:t>
            </a:r>
            <a:r>
              <a:rPr lang="sr-Latn-RS" sz="2800" dirty="0" smtClean="0">
                <a:solidFill>
                  <a:srgbClr val="FF0000"/>
                </a:solidFill>
              </a:rPr>
              <a:t>binary log</a:t>
            </a:r>
            <a:r>
              <a:rPr lang="sr-Latn-RS" sz="2800" dirty="0" smtClean="0"/>
              <a:t>) </a:t>
            </a:r>
            <a:r>
              <a:rPr lang="hr-HR" sz="2800" dirty="0" smtClean="0"/>
              <a:t>je skup datoteka koje sadrži informacije o izmenama podataka koje su napravljene na MySQL serveru.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</a:t>
            </a:r>
            <a:r>
              <a:rPr lang="sr-Latn-RS" sz="2800" dirty="0" smtClean="0"/>
              <a:t>vaki događaj se evidentira u binary log fajlu i </a:t>
            </a:r>
          </a:p>
          <a:p>
            <a:r>
              <a:rPr lang="sr-Latn-RS" sz="2800" dirty="0" smtClean="0"/>
              <a:t>sadrži server_id broj nad kojim se desio događaj.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Najčešće </a:t>
            </a:r>
            <a:r>
              <a:rPr lang="sr-Latn-RS" sz="4000" dirty="0" smtClean="0"/>
              <a:t>topologije</a:t>
            </a:r>
            <a:r>
              <a:rPr lang="sr-Latn-RS" dirty="0" smtClean="0"/>
              <a:t> za replikaciju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438400"/>
            <a:ext cx="7508364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akila_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Relay Slave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95400"/>
            <a:ext cx="778864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akila_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39" y="838200"/>
            <a:ext cx="878692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akila_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6600"/>
                </a:solidFill>
              </a:rPr>
              <a:t>Binary logging formats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038600"/>
          </a:xfrm>
        </p:spPr>
        <p:txBody>
          <a:bodyPr/>
          <a:lstStyle/>
          <a:p>
            <a:r>
              <a:rPr lang="sr-Latn-RS" sz="2800" dirty="0" smtClean="0"/>
              <a:t>Format ukazuje kako su promene upisane u </a:t>
            </a:r>
            <a:r>
              <a:rPr lang="en-US" sz="2800" i="1" dirty="0" smtClean="0"/>
              <a:t>log</a:t>
            </a:r>
            <a:r>
              <a:rPr lang="sr-Latn-RS" sz="2800" i="1" dirty="0" smtClean="0"/>
              <a:t>-u.</a:t>
            </a:r>
            <a:endParaRPr lang="en-US" sz="2800" i="1" dirty="0" smtClean="0"/>
          </a:p>
          <a:p>
            <a:r>
              <a:rPr lang="en-US" sz="2800" dirty="0" smtClean="0"/>
              <a:t> </a:t>
            </a:r>
            <a:r>
              <a:rPr lang="sr-Latn-RS" sz="2800" dirty="0" smtClean="0"/>
              <a:t>Postoje dva formata</a:t>
            </a:r>
            <a:r>
              <a:rPr lang="en-US" sz="2800" dirty="0" smtClean="0"/>
              <a:t>: </a:t>
            </a:r>
            <a:r>
              <a:rPr lang="sr-Latn-RS" sz="2800" dirty="0" smtClean="0"/>
              <a:t>iskazi(</a:t>
            </a:r>
            <a:r>
              <a:rPr lang="en-US" sz="2800" dirty="0" smtClean="0"/>
              <a:t>statement</a:t>
            </a:r>
            <a:r>
              <a:rPr lang="sr-Latn-RS" sz="2800" dirty="0" smtClean="0"/>
              <a:t>s)</a:t>
            </a:r>
            <a:r>
              <a:rPr lang="en-US" sz="2800" dirty="0" smtClean="0"/>
              <a:t> </a:t>
            </a:r>
            <a:r>
              <a:rPr lang="sr-Latn-RS" sz="2800" dirty="0" smtClean="0"/>
              <a:t>i</a:t>
            </a:r>
            <a:r>
              <a:rPr lang="en-US" sz="2800" dirty="0" smtClean="0"/>
              <a:t> </a:t>
            </a:r>
            <a:r>
              <a:rPr lang="sr-Latn-RS" sz="2800" dirty="0" smtClean="0"/>
              <a:t>redovi(</a:t>
            </a:r>
            <a:r>
              <a:rPr lang="en-US" sz="2800" dirty="0" smtClean="0"/>
              <a:t>row</a:t>
            </a:r>
            <a:r>
              <a:rPr lang="sr-Latn-RS" sz="2800" dirty="0" smtClean="0"/>
              <a:t>s)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sr-Latn-RS" sz="2800" dirty="0" smtClean="0"/>
              <a:t>formati mogu biti kombinovani u </a:t>
            </a:r>
            <a:r>
              <a:rPr lang="en-US" sz="2800" dirty="0" smtClean="0"/>
              <a:t>binary log</a:t>
            </a:r>
            <a:r>
              <a:rPr lang="sr-Latn-RS" sz="2800" dirty="0" smtClean="0"/>
              <a:t> fajlu</a:t>
            </a:r>
          </a:p>
          <a:p>
            <a:r>
              <a:rPr lang="sr-Latn-RS" sz="2800" dirty="0" smtClean="0"/>
              <a:t>Kod </a:t>
            </a:r>
            <a:r>
              <a:rPr lang="en-US" sz="2800" i="1" dirty="0" smtClean="0"/>
              <a:t>statement </a:t>
            </a:r>
            <a:r>
              <a:rPr lang="sr-Latn-RS" sz="2800" i="1" dirty="0" smtClean="0"/>
              <a:t> formata p</a:t>
            </a:r>
            <a:r>
              <a:rPr lang="sr-Latn-RS" sz="2800" dirty="0" smtClean="0"/>
              <a:t>romena koja se izvrši je log-ovana u </a:t>
            </a:r>
            <a:r>
              <a:rPr lang="en-US" sz="2800" i="1" dirty="0" smtClean="0"/>
              <a:t>binary log</a:t>
            </a:r>
            <a:r>
              <a:rPr lang="sr-Latn-RS" sz="2800" i="1" dirty="0" smtClean="0"/>
              <a:t>-u</a:t>
            </a:r>
            <a:endParaRPr lang="en-US" sz="2800" i="1" dirty="0" smtClean="0"/>
          </a:p>
          <a:p>
            <a:r>
              <a:rPr lang="en-US" sz="2800" dirty="0" smtClean="0"/>
              <a:t> </a:t>
            </a:r>
            <a:r>
              <a:rPr lang="sr-Latn-RS" sz="2800" dirty="0" smtClean="0"/>
              <a:t>Kod row formata se samo aktuelna vrsta nad kojom je izvršena promena log-uje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sr-Latn-RS" sz="2800" dirty="0" smtClean="0"/>
              <a:t>Vrste su grupisane u događaje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7" name="Picture 6" descr="sakila_transpar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534400" cy="838200"/>
          </a:xfrm>
        </p:spPr>
        <p:txBody>
          <a:bodyPr/>
          <a:lstStyle/>
          <a:p>
            <a:r>
              <a:rPr lang="sr-Latn-RS" sz="2400" dirty="0" smtClean="0"/>
              <a:t>R</a:t>
            </a:r>
            <a:r>
              <a:rPr lang="en-US" sz="2400" dirty="0" err="1" smtClean="0"/>
              <a:t>epli</a:t>
            </a:r>
            <a:r>
              <a:rPr lang="sr-Latn-RS" sz="2400" dirty="0" smtClean="0"/>
              <a:t>kacioni</a:t>
            </a:r>
            <a:r>
              <a:rPr lang="en-US" sz="2400" dirty="0" smtClean="0"/>
              <a:t> </a:t>
            </a:r>
            <a:r>
              <a:rPr lang="en-US" sz="2400" dirty="0" err="1" smtClean="0"/>
              <a:t>metod</a:t>
            </a:r>
            <a:r>
              <a:rPr lang="en-US" sz="2400" dirty="0" smtClean="0"/>
              <a:t> </a:t>
            </a:r>
            <a:r>
              <a:rPr lang="sr-Latn-RS" sz="2400" dirty="0" smtClean="0"/>
              <a:t>koji se koristi na serveru može se dobiti listanjem </a:t>
            </a:r>
            <a:r>
              <a:rPr lang="sr-Latn-RS" sz="2400" i="1" dirty="0" smtClean="0">
                <a:solidFill>
                  <a:srgbClr val="FF6600"/>
                </a:solidFill>
              </a:rPr>
              <a:t>bi</a:t>
            </a:r>
            <a:r>
              <a:rPr lang="en-US" sz="2400" i="1" dirty="0" err="1" smtClean="0">
                <a:solidFill>
                  <a:srgbClr val="FF6600"/>
                </a:solidFill>
              </a:rPr>
              <a:t>nlog_format</a:t>
            </a:r>
            <a:r>
              <a:rPr lang="sr-Latn-RS" sz="2400" i="1" dirty="0" smtClean="0">
                <a:solidFill>
                  <a:srgbClr val="FF6600"/>
                </a:solidFill>
              </a:rPr>
              <a:t> </a:t>
            </a:r>
            <a:r>
              <a:rPr lang="en-US" sz="2400" dirty="0" smtClean="0"/>
              <a:t>server </a:t>
            </a:r>
            <a:r>
              <a:rPr lang="sr-Latn-RS" sz="2400" dirty="0" smtClean="0"/>
              <a:t>promenljive</a:t>
            </a:r>
            <a:r>
              <a:rPr lang="en-US" sz="2400" dirty="0" smtClean="0"/>
              <a:t>.</a:t>
            </a:r>
            <a:endParaRPr lang="sr-Latn-R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90600"/>
            <a:ext cx="47053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590800"/>
            <a:ext cx="38862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648200"/>
            <a:ext cx="41148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sakila_transparen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04800" y="762000"/>
            <a:ext cx="7696718" cy="22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429000"/>
            <a:ext cx="770535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akila_transpare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/>
            <a:r>
              <a:rPr lang="sr-Latn-RS" dirty="0" smtClean="0"/>
              <a:t>Kako se objekti log-uju?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066800"/>
            <a:ext cx="8471473" cy="2381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akila_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  <p:sp>
        <p:nvSpPr>
          <p:cNvPr id="8" name="Rectangle 7"/>
          <p:cNvSpPr/>
          <p:nvPr/>
        </p:nvSpPr>
        <p:spPr>
          <a:xfrm>
            <a:off x="457200" y="3733800"/>
            <a:ext cx="7848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800" b="1" dirty="0" smtClean="0"/>
              <a:t>Iskazi za manipulaciju bazom podataka</a:t>
            </a:r>
            <a:endParaRPr lang="en-US" sz="2800" b="1" dirty="0" smtClean="0"/>
          </a:p>
          <a:p>
            <a:r>
              <a:rPr lang="en-US" sz="2800" dirty="0" smtClean="0"/>
              <a:t>Log</a:t>
            </a:r>
            <a:r>
              <a:rPr lang="sr-Latn-RS" sz="2800" dirty="0" smtClean="0"/>
              <a:t>-uju</a:t>
            </a:r>
            <a:r>
              <a:rPr lang="en-US" sz="2800" dirty="0" smtClean="0"/>
              <a:t> </a:t>
            </a:r>
            <a:r>
              <a:rPr lang="sr-Latn-RS" sz="2800" dirty="0" smtClean="0"/>
              <a:t>se </a:t>
            </a:r>
            <a:r>
              <a:rPr lang="en-US" sz="2800" dirty="0" smtClean="0"/>
              <a:t>statement </a:t>
            </a:r>
            <a:r>
              <a:rPr lang="sr-Latn-RS" sz="2800" dirty="0" smtClean="0"/>
              <a:t>formatu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sr-Latn-RS" sz="2800" b="1" dirty="0" smtClean="0"/>
              <a:t>Iskazi za </a:t>
            </a:r>
            <a:r>
              <a:rPr lang="en-US" sz="2800" b="1" dirty="0" err="1" smtClean="0"/>
              <a:t>manipula</a:t>
            </a:r>
            <a:r>
              <a:rPr lang="sr-Latn-RS" sz="2800" b="1" dirty="0" smtClean="0"/>
              <a:t>ciju tabelom</a:t>
            </a:r>
            <a:endParaRPr lang="en-US" sz="2800" b="1" dirty="0" smtClean="0"/>
          </a:p>
          <a:p>
            <a:pPr marL="357188" indent="-357188">
              <a:buFont typeface="Arial" pitchFamily="34" charset="0"/>
              <a:buChar char="•"/>
            </a:pPr>
            <a:r>
              <a:rPr lang="en-US" sz="2800" dirty="0" smtClean="0"/>
              <a:t>Statement format: </a:t>
            </a:r>
            <a:r>
              <a:rPr lang="en-US" sz="2800" dirty="0" smtClean="0">
                <a:solidFill>
                  <a:srgbClr val="FF6600"/>
                </a:solidFill>
              </a:rPr>
              <a:t>CREATE, ALTER</a:t>
            </a:r>
            <a:r>
              <a:rPr lang="en-US" sz="2800" dirty="0" smtClean="0"/>
              <a:t>, </a:t>
            </a:r>
            <a:r>
              <a:rPr lang="sr-Latn-RS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6600"/>
                </a:solidFill>
              </a:rPr>
              <a:t>DROP</a:t>
            </a:r>
          </a:p>
          <a:p>
            <a:pPr marL="357188" indent="-357188">
              <a:buFont typeface="Arial" pitchFamily="34" charset="0"/>
              <a:buChar char="•"/>
            </a:pPr>
            <a:r>
              <a:rPr lang="en-US" sz="2800" dirty="0" smtClean="0"/>
              <a:t>Row format</a:t>
            </a:r>
            <a:r>
              <a:rPr lang="en-US" sz="2800" dirty="0" smtClean="0">
                <a:solidFill>
                  <a:srgbClr val="FF6600"/>
                </a:solidFill>
              </a:rPr>
              <a:t>: INSERT, DELETE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6600"/>
                </a:solidFill>
              </a:rPr>
              <a:t>UPDATE</a:t>
            </a:r>
            <a:r>
              <a:rPr lang="en-US" sz="2800" dirty="0" smtClean="0"/>
              <a:t>, </a:t>
            </a:r>
            <a:r>
              <a:rPr lang="sr-Latn-RS" sz="2800" dirty="0" smtClean="0"/>
              <a:t>itd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pPr algn="l"/>
            <a:r>
              <a:rPr lang="sr-Latn-RS" dirty="0" smtClean="0"/>
              <a:t>Ugrađene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2667000"/>
          </a:xfrm>
        </p:spPr>
        <p:txBody>
          <a:bodyPr/>
          <a:lstStyle/>
          <a:p>
            <a:r>
              <a:rPr lang="en-US" dirty="0" smtClean="0"/>
              <a:t>CREATE, ALTER, </a:t>
            </a:r>
            <a:r>
              <a:rPr lang="sr-Latn-RS" dirty="0" smtClean="0"/>
              <a:t>i</a:t>
            </a:r>
            <a:r>
              <a:rPr lang="en-US" dirty="0" smtClean="0"/>
              <a:t> DROP </a:t>
            </a:r>
            <a:r>
              <a:rPr lang="sr-Latn-RS" dirty="0" smtClean="0"/>
              <a:t>se replikuju u</a:t>
            </a:r>
            <a:r>
              <a:rPr lang="en-US" dirty="0" smtClean="0"/>
              <a:t> statement</a:t>
            </a:r>
            <a:r>
              <a:rPr lang="sr-Latn-RS" dirty="0" smtClean="0"/>
              <a:t> formatu </a:t>
            </a:r>
            <a:r>
              <a:rPr lang="en-US" dirty="0" smtClean="0"/>
              <a:t>(</a:t>
            </a:r>
            <a:r>
              <a:rPr lang="sr-Latn-RS" dirty="0" smtClean="0"/>
              <a:t>sa</a:t>
            </a:r>
            <a:r>
              <a:rPr lang="en-US" dirty="0" smtClean="0"/>
              <a:t> DEFINER</a:t>
            </a:r>
            <a:r>
              <a:rPr lang="sr-Latn-RS" dirty="0" smtClean="0"/>
              <a:t> opcijom</a:t>
            </a:r>
            <a:r>
              <a:rPr lang="en-US" dirty="0" smtClean="0"/>
              <a:t>)</a:t>
            </a:r>
          </a:p>
          <a:p>
            <a:r>
              <a:rPr lang="en-US" dirty="0" smtClean="0"/>
              <a:t> CALL </a:t>
            </a:r>
            <a:r>
              <a:rPr lang="sr-Latn-RS" dirty="0" smtClean="0"/>
              <a:t>se </a:t>
            </a:r>
            <a:r>
              <a:rPr lang="en-US" dirty="0" smtClean="0"/>
              <a:t>log</a:t>
            </a:r>
            <a:r>
              <a:rPr lang="sr-Latn-RS" dirty="0" smtClean="0"/>
              <a:t>-uje</a:t>
            </a:r>
            <a:r>
              <a:rPr lang="en-US" dirty="0" smtClean="0"/>
              <a:t> </a:t>
            </a:r>
            <a:r>
              <a:rPr lang="sr-Latn-RS" dirty="0" smtClean="0"/>
              <a:t>u</a:t>
            </a:r>
            <a:r>
              <a:rPr lang="en-US" dirty="0" smtClean="0"/>
              <a:t> row format</a:t>
            </a:r>
            <a:r>
              <a:rPr lang="sr-Latn-RS" dirty="0" smtClean="0"/>
              <a:t>u</a:t>
            </a:r>
            <a:r>
              <a:rPr lang="en-US" dirty="0" smtClean="0"/>
              <a:t> </a:t>
            </a:r>
            <a:r>
              <a:rPr lang="sr-Latn-RS" dirty="0" smtClean="0"/>
              <a:t>upisivanjem svih promena prouzrokovane pozivom procedure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581400"/>
            <a:ext cx="8855148" cy="2623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akila_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pPr algn="l"/>
            <a:r>
              <a:rPr lang="sr-Latn-RS" dirty="0" smtClean="0"/>
              <a:t>Ugrađene funkcije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2133600"/>
          </a:xfrm>
        </p:spPr>
        <p:txBody>
          <a:bodyPr/>
          <a:lstStyle/>
          <a:p>
            <a:r>
              <a:rPr lang="en-US" dirty="0" smtClean="0"/>
              <a:t>CREATE, ALTER, </a:t>
            </a:r>
            <a:r>
              <a:rPr lang="sr-Latn-RS" dirty="0" smtClean="0"/>
              <a:t>i</a:t>
            </a:r>
            <a:r>
              <a:rPr lang="en-US" dirty="0" smtClean="0"/>
              <a:t> DROP </a:t>
            </a:r>
            <a:r>
              <a:rPr lang="sr-Latn-RS" dirty="0" smtClean="0"/>
              <a:t>se replikuju u</a:t>
            </a:r>
            <a:r>
              <a:rPr lang="en-US" dirty="0" smtClean="0"/>
              <a:t> statement</a:t>
            </a:r>
            <a:r>
              <a:rPr lang="sr-Latn-RS" dirty="0" smtClean="0"/>
              <a:t> formatu </a:t>
            </a:r>
            <a:r>
              <a:rPr lang="en-US" dirty="0" smtClean="0"/>
              <a:t>(</a:t>
            </a:r>
            <a:r>
              <a:rPr lang="sr-Latn-RS" dirty="0" smtClean="0"/>
              <a:t>sa</a:t>
            </a:r>
            <a:r>
              <a:rPr lang="en-US" dirty="0" smtClean="0"/>
              <a:t> DEFINER</a:t>
            </a:r>
            <a:r>
              <a:rPr lang="sr-Latn-RS" dirty="0" smtClean="0"/>
              <a:t> opcijom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sr-Latn-RS" dirty="0" smtClean="0"/>
              <a:t>efekat poziva stored funkcije je logovanje u row formatu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505200"/>
            <a:ext cx="8559811" cy="227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akila_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381000"/>
          </a:xfrm>
        </p:spPr>
        <p:txBody>
          <a:bodyPr/>
          <a:lstStyle/>
          <a:p>
            <a:pPr algn="l"/>
            <a:r>
              <a:rPr lang="hr-HR" dirty="0" smtClean="0">
                <a:solidFill>
                  <a:srgbClr val="FF6600"/>
                </a:solidFill>
              </a:rPr>
              <a:t>Zašto koristiti replikaciju?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229600" cy="5943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hr-HR" dirty="0" smtClean="0"/>
              <a:t>Postoje četiri uobičajna razloga:</a:t>
            </a:r>
          </a:p>
          <a:p>
            <a:pPr marL="717550" indent="-514350">
              <a:buFont typeface="+mj-lt"/>
              <a:buAutoNum type="arabicPeriod"/>
            </a:pPr>
            <a:r>
              <a:rPr lang="hr-HR" dirty="0" smtClean="0"/>
              <a:t>Za kreiranje rezervnog (</a:t>
            </a:r>
            <a:r>
              <a:rPr lang="en-US" i="1" dirty="0" smtClean="0"/>
              <a:t>standby</a:t>
            </a:r>
            <a:r>
              <a:rPr lang="sr-Latn-RS" i="1" dirty="0" smtClean="0"/>
              <a:t>)</a:t>
            </a:r>
            <a:r>
              <a:rPr lang="en-US" dirty="0" smtClean="0"/>
              <a:t> server</a:t>
            </a:r>
            <a:r>
              <a:rPr lang="hr-HR" dirty="0" smtClean="0"/>
              <a:t> baze podataka. Ako primarni server prestane da radi, </a:t>
            </a:r>
            <a:r>
              <a:rPr lang="hr-HR" i="1" dirty="0" smtClean="0"/>
              <a:t>standby</a:t>
            </a:r>
            <a:r>
              <a:rPr lang="hr-HR" dirty="0" smtClean="0"/>
              <a:t> server može da uskoči kao rezervni, i preuzme aktivnost mastera. </a:t>
            </a:r>
          </a:p>
          <a:p>
            <a:pPr marL="717550" indent="-514350">
              <a:buFont typeface="+mj-lt"/>
              <a:buAutoNum type="arabicPeriod"/>
            </a:pPr>
            <a:r>
              <a:rPr lang="hr-HR" dirty="0" smtClean="0"/>
              <a:t>Da bi se obezbedilo pravljenje sigurnosne kopije, bez potrebe za zaključavanjem (ili gašenjem) primarnog servera. Nakon replikacije, sluga može izvršiti backup bez uznemiravanja mastera.</a:t>
            </a:r>
          </a:p>
          <a:p>
            <a:pPr marL="717550" indent="-514350">
              <a:buFont typeface="+mj-lt"/>
              <a:buAutoNum type="arabicPeriod"/>
            </a:pPr>
            <a:r>
              <a:rPr lang="hr-HR" dirty="0" smtClean="0"/>
              <a:t>Čuvanje podataka na više lokacija. Npr. Ukoliko postoji nekoliko ekspozitura neke organizacije a sve treba da rade sa istom kopijom baze podataka.</a:t>
            </a:r>
          </a:p>
          <a:p>
            <a:pPr marL="717550" indent="-514350">
              <a:buFont typeface="+mj-lt"/>
              <a:buAutoNum type="arabicPeriod"/>
            </a:pPr>
            <a:r>
              <a:rPr lang="hr-HR" dirty="0" smtClean="0"/>
              <a:t>Uravnotežiti opterećenje više servera. Da ne bi došlo do opterećenja jednog servera i usporavanje procesa obrade, replikacija može pomoći ublažavanju tih problema deleći upite između više servera, i da svaki bude pokrenut na posebnom hardveru.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sakila_transpar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pPr algn="l"/>
            <a:r>
              <a:rPr lang="sr-Latn-RS" dirty="0" smtClean="0"/>
              <a:t>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1752600"/>
          </a:xfrm>
        </p:spPr>
        <p:txBody>
          <a:bodyPr/>
          <a:lstStyle/>
          <a:p>
            <a:r>
              <a:rPr lang="en-US" sz="2800" dirty="0" smtClean="0"/>
              <a:t>CREATE, ALTER, </a:t>
            </a:r>
            <a:r>
              <a:rPr lang="sr-Latn-RS" sz="2800" dirty="0" smtClean="0"/>
              <a:t>i</a:t>
            </a:r>
            <a:r>
              <a:rPr lang="en-US" sz="2800" dirty="0" smtClean="0"/>
              <a:t> DROP </a:t>
            </a:r>
            <a:r>
              <a:rPr lang="sr-Latn-RS" sz="2800" dirty="0" smtClean="0"/>
              <a:t>se replikuju u</a:t>
            </a:r>
            <a:r>
              <a:rPr lang="en-US" sz="2800" dirty="0" smtClean="0"/>
              <a:t> statement</a:t>
            </a:r>
            <a:r>
              <a:rPr lang="sr-Latn-RS" sz="2800" dirty="0" smtClean="0"/>
              <a:t> formatu </a:t>
            </a:r>
            <a:r>
              <a:rPr lang="en-US" sz="2800" dirty="0" smtClean="0"/>
              <a:t>(</a:t>
            </a:r>
            <a:r>
              <a:rPr lang="sr-Latn-RS" sz="2800" dirty="0" smtClean="0"/>
              <a:t>sa</a:t>
            </a:r>
            <a:r>
              <a:rPr lang="en-US" sz="2800" dirty="0" smtClean="0"/>
              <a:t> DEFINER</a:t>
            </a:r>
            <a:r>
              <a:rPr lang="sr-Latn-RS" sz="2800" dirty="0" smtClean="0"/>
              <a:t> opcijom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</a:t>
            </a:r>
            <a:r>
              <a:rPr lang="sr-Latn-RS" sz="2800" dirty="0" smtClean="0"/>
              <a:t>efekat trigger-a je log-ovanje u row formatu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7" name="Picture 6" descr="sakila_transpar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09800"/>
            <a:ext cx="8012176" cy="236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381000" y="4572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Event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33400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indent="-355600">
              <a:buFont typeface="Arial" pitchFamily="34" charset="0"/>
              <a:buChar char="•"/>
            </a:pPr>
            <a:r>
              <a:rPr lang="sr-Latn-RS" sz="2800" i="1" dirty="0" smtClean="0"/>
              <a:t>Replikuju se takođe u row formatu. </a:t>
            </a:r>
          </a:p>
          <a:p>
            <a:pPr marL="623888" indent="-355600">
              <a:buFont typeface="Arial" pitchFamily="34" charset="0"/>
              <a:buChar char="•"/>
            </a:pPr>
            <a:r>
              <a:rPr lang="sr-Latn-RS" sz="2800" i="1" dirty="0" smtClean="0"/>
              <a:t>Event-i su onesposobljeni na </a:t>
            </a:r>
            <a:r>
              <a:rPr lang="en-US" sz="2800" i="1" dirty="0" smtClean="0"/>
              <a:t>slave</a:t>
            </a:r>
            <a:r>
              <a:rPr lang="sr-Latn-RS" sz="2800" i="1" dirty="0" smtClean="0"/>
              <a:t>-u.</a:t>
            </a:r>
            <a:endParaRPr lang="en-US" sz="2800" i="1" dirty="0" smtClean="0"/>
          </a:p>
          <a:p>
            <a:pPr marL="623888" indent="-355600">
              <a:buFont typeface="Arial" pitchFamily="34" charset="0"/>
              <a:buChar char="•"/>
            </a:pPr>
            <a:r>
              <a:rPr lang="en-US" sz="2800" dirty="0" err="1" smtClean="0"/>
              <a:t>Efe</a:t>
            </a:r>
            <a:r>
              <a:rPr lang="sr-Latn-RS" sz="2800" dirty="0" smtClean="0"/>
              <a:t>kat događaja je log-ovan u </a:t>
            </a:r>
            <a:r>
              <a:rPr lang="en-US" sz="2800" dirty="0" smtClean="0"/>
              <a:t>row format</a:t>
            </a:r>
            <a:r>
              <a:rPr lang="sr-Latn-RS" sz="2800" dirty="0" smtClean="0"/>
              <a:t>u.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6096000"/>
          </a:xfrm>
        </p:spPr>
        <p:txBody>
          <a:bodyPr/>
          <a:lstStyle/>
          <a:p>
            <a:r>
              <a:rPr lang="sr-Latn-RS" sz="2400" dirty="0" smtClean="0"/>
              <a:t>Konfiguracija – </a:t>
            </a:r>
            <a:r>
              <a:rPr lang="sr-Latn-RS" sz="2400" dirty="0" smtClean="0">
                <a:solidFill>
                  <a:srgbClr val="FF0000"/>
                </a:solidFill>
              </a:rPr>
              <a:t>my.cnf</a:t>
            </a:r>
          </a:p>
          <a:p>
            <a:pPr marL="914400" lvl="1" indent="-514350">
              <a:buFont typeface="+mj-lt"/>
              <a:buAutoNum type="arabicPeriod"/>
            </a:pPr>
            <a:r>
              <a:rPr lang="sr-Latn-RS" sz="2400" dirty="0" smtClean="0"/>
              <a:t>na Master-u</a:t>
            </a:r>
          </a:p>
          <a:p>
            <a:pPr>
              <a:buNone/>
            </a:pPr>
            <a:r>
              <a:rPr lang="sr-Latn-RS" sz="2400" dirty="0" smtClean="0"/>
              <a:t>			</a:t>
            </a:r>
            <a:r>
              <a:rPr lang="en-US" sz="2400" dirty="0" smtClean="0">
                <a:solidFill>
                  <a:srgbClr val="FF6600"/>
                </a:solidFill>
              </a:rPr>
              <a:t>L</a:t>
            </a:r>
            <a:r>
              <a:rPr lang="sr-Latn-RS" sz="2400" dirty="0" smtClean="0">
                <a:solidFill>
                  <a:srgbClr val="FF6600"/>
                </a:solidFill>
              </a:rPr>
              <a:t>og-bin</a:t>
            </a:r>
          </a:p>
          <a:p>
            <a:pPr>
              <a:buNone/>
            </a:pPr>
            <a:r>
              <a:rPr lang="sr-Latn-RS" sz="2400" dirty="0" smtClean="0"/>
              <a:t>			</a:t>
            </a:r>
            <a:r>
              <a:rPr lang="en-US" sz="2400" dirty="0" smtClean="0">
                <a:solidFill>
                  <a:srgbClr val="FF6600"/>
                </a:solidFill>
              </a:rPr>
              <a:t>S</a:t>
            </a:r>
            <a:r>
              <a:rPr lang="sr-Latn-RS" sz="2400" dirty="0" smtClean="0">
                <a:solidFill>
                  <a:srgbClr val="FF6600"/>
                </a:solidFill>
              </a:rPr>
              <a:t>erver_id</a:t>
            </a:r>
          </a:p>
          <a:p>
            <a:pPr marL="914400" lvl="1" indent="-514350">
              <a:buNone/>
            </a:pPr>
            <a:r>
              <a:rPr lang="sr-Latn-RS" sz="2400" dirty="0" smtClean="0"/>
              <a:t>2. </a:t>
            </a:r>
            <a:r>
              <a:rPr lang="en-US" sz="2400" dirty="0" smtClean="0"/>
              <a:t>N</a:t>
            </a:r>
            <a:r>
              <a:rPr lang="sr-Latn-RS" sz="2400" dirty="0" smtClean="0"/>
              <a:t>a Slave-u</a:t>
            </a:r>
          </a:p>
          <a:p>
            <a:pPr>
              <a:buNone/>
            </a:pPr>
            <a:r>
              <a:rPr lang="sr-Latn-RS" sz="2400" dirty="0" smtClean="0"/>
              <a:t>			</a:t>
            </a:r>
            <a:r>
              <a:rPr lang="en-US" sz="2400" dirty="0" smtClean="0">
                <a:solidFill>
                  <a:srgbClr val="FF6600"/>
                </a:solidFill>
              </a:rPr>
              <a:t>S</a:t>
            </a:r>
            <a:r>
              <a:rPr lang="sr-Latn-RS" sz="2400" dirty="0" smtClean="0">
                <a:solidFill>
                  <a:srgbClr val="FF6600"/>
                </a:solidFill>
              </a:rPr>
              <a:t>erver_id</a:t>
            </a:r>
          </a:p>
          <a:p>
            <a:pPr>
              <a:buNone/>
            </a:pPr>
            <a:r>
              <a:rPr lang="sr-Latn-RS" sz="2400" dirty="0" smtClean="0"/>
              <a:t>	Opcioni delovi u my.cnf – Šta replicirati?</a:t>
            </a:r>
          </a:p>
          <a:p>
            <a:pPr marL="1792288">
              <a:buNone/>
            </a:pPr>
            <a:r>
              <a:rPr lang="sr-Latn-RS" sz="1600" dirty="0" smtClean="0"/>
              <a:t>Replikacija na</a:t>
            </a:r>
            <a:r>
              <a:rPr lang="en-US" sz="1600" dirty="0" smtClean="0"/>
              <a:t> Master</a:t>
            </a:r>
            <a:r>
              <a:rPr lang="sr-Latn-RS" sz="1600" dirty="0" smtClean="0"/>
              <a:t>-u</a:t>
            </a:r>
            <a:endParaRPr lang="en-US" sz="1600" dirty="0" smtClean="0"/>
          </a:p>
          <a:p>
            <a:pPr marL="1792288"/>
            <a:r>
              <a:rPr lang="en-US" sz="1600" dirty="0" err="1" smtClean="0">
                <a:solidFill>
                  <a:srgbClr val="FF6600"/>
                </a:solidFill>
              </a:rPr>
              <a:t>binlog</a:t>
            </a:r>
            <a:r>
              <a:rPr lang="en-US" sz="1600" dirty="0" smtClean="0">
                <a:solidFill>
                  <a:srgbClr val="FF6600"/>
                </a:solidFill>
              </a:rPr>
              <a:t>-do-db</a:t>
            </a:r>
          </a:p>
          <a:p>
            <a:pPr marL="1792288"/>
            <a:r>
              <a:rPr lang="en-US" sz="1600" dirty="0" err="1" smtClean="0">
                <a:solidFill>
                  <a:srgbClr val="FF6600"/>
                </a:solidFill>
              </a:rPr>
              <a:t>binlog</a:t>
            </a:r>
            <a:r>
              <a:rPr lang="en-US" sz="1600" dirty="0" smtClean="0">
                <a:solidFill>
                  <a:srgbClr val="FF6600"/>
                </a:solidFill>
              </a:rPr>
              <a:t>-ignore-db</a:t>
            </a:r>
            <a:endParaRPr lang="sr-Latn-RS" sz="1600" dirty="0" smtClean="0">
              <a:solidFill>
                <a:srgbClr val="FF6600"/>
              </a:solidFill>
            </a:endParaRPr>
          </a:p>
          <a:p>
            <a:pPr marL="1792288">
              <a:buNone/>
            </a:pPr>
            <a:r>
              <a:rPr lang="sr-Latn-RS" sz="1600" dirty="0" smtClean="0"/>
              <a:t>Replikacija na</a:t>
            </a:r>
            <a:r>
              <a:rPr lang="en-US" sz="1600" dirty="0" smtClean="0"/>
              <a:t> Slave</a:t>
            </a:r>
            <a:r>
              <a:rPr lang="sr-Latn-RS" sz="1600" dirty="0" smtClean="0"/>
              <a:t>-u</a:t>
            </a:r>
            <a:endParaRPr lang="en-US" sz="1600" dirty="0" smtClean="0"/>
          </a:p>
          <a:p>
            <a:pPr marL="1792288"/>
            <a:r>
              <a:rPr lang="en-US" sz="1600" dirty="0" smtClean="0">
                <a:solidFill>
                  <a:srgbClr val="FF6600"/>
                </a:solidFill>
              </a:rPr>
              <a:t>replicate-do-db, replicate-ignore-db</a:t>
            </a:r>
          </a:p>
          <a:p>
            <a:pPr marL="1792288"/>
            <a:r>
              <a:rPr lang="en-US" sz="1600" dirty="0" smtClean="0">
                <a:solidFill>
                  <a:srgbClr val="FF6600"/>
                </a:solidFill>
              </a:rPr>
              <a:t>replicate-do-table, replicate-ignore-table</a:t>
            </a:r>
          </a:p>
          <a:p>
            <a:pPr marL="1792288"/>
            <a:r>
              <a:rPr lang="en-US" sz="1600" dirty="0" smtClean="0">
                <a:solidFill>
                  <a:srgbClr val="FF6600"/>
                </a:solidFill>
              </a:rPr>
              <a:t>replicate-wild-do-table</a:t>
            </a:r>
          </a:p>
          <a:p>
            <a:pPr marL="1792288"/>
            <a:r>
              <a:rPr lang="en-US" sz="1600" dirty="0" smtClean="0">
                <a:solidFill>
                  <a:srgbClr val="FF6600"/>
                </a:solidFill>
              </a:rPr>
              <a:t>replicate-wild-ignore-table</a:t>
            </a:r>
            <a:endParaRPr lang="sr-Latn-RS" sz="1600" dirty="0" smtClean="0">
              <a:solidFill>
                <a:srgbClr val="FF6600"/>
              </a:solidFill>
            </a:endParaRPr>
          </a:p>
          <a:p>
            <a:pPr marL="1792288"/>
            <a:r>
              <a:rPr lang="en-US" sz="1600" dirty="0" smtClean="0">
                <a:solidFill>
                  <a:srgbClr val="FF6600"/>
                </a:solidFill>
              </a:rPr>
              <a:t>read-only</a:t>
            </a:r>
            <a:endParaRPr lang="sr-Latn-RS" sz="1600" dirty="0" smtClean="0">
              <a:solidFill>
                <a:srgbClr val="FF6600"/>
              </a:solidFill>
            </a:endParaRPr>
          </a:p>
          <a:p>
            <a:pPr marL="1792288"/>
            <a:r>
              <a:rPr lang="en-US" sz="1600" dirty="0" smtClean="0">
                <a:solidFill>
                  <a:srgbClr val="FF6600"/>
                </a:solidFill>
              </a:rPr>
              <a:t> log-slave-updates</a:t>
            </a:r>
            <a:endParaRPr lang="sr-Latn-RS" sz="1600" dirty="0" smtClean="0">
              <a:solidFill>
                <a:srgbClr val="FF6600"/>
              </a:solidFill>
            </a:endParaRPr>
          </a:p>
          <a:p>
            <a:pPr marL="1792288"/>
            <a:r>
              <a:rPr lang="en-US" sz="1600" dirty="0" smtClean="0">
                <a:solidFill>
                  <a:srgbClr val="FF6600"/>
                </a:solidFill>
              </a:rPr>
              <a:t> skip-slave-start</a:t>
            </a:r>
          </a:p>
          <a:p>
            <a:pPr>
              <a:buNone/>
            </a:pPr>
            <a:endParaRPr lang="sr-Latn-RS" dirty="0" smtClean="0">
              <a:solidFill>
                <a:srgbClr val="FF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609600"/>
          </a:xfrm>
        </p:spPr>
        <p:txBody>
          <a:bodyPr/>
          <a:lstStyle/>
          <a:p>
            <a:r>
              <a:rPr lang="sr-Latn-RS" sz="32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Kofigurisanje </a:t>
            </a:r>
            <a:r>
              <a:rPr lang="en-US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MySQL</a:t>
            </a:r>
            <a:r>
              <a:rPr lang="sr-Latn-RS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 </a:t>
            </a:r>
            <a:r>
              <a:rPr lang="sr-Latn-RS" sz="32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replikacije</a:t>
            </a:r>
            <a:endParaRPr lang="en-US" sz="3200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4" descr="sakila_transpar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38600"/>
            <a:ext cx="8229600" cy="304800"/>
          </a:xfrm>
        </p:spPr>
        <p:txBody>
          <a:bodyPr/>
          <a:lstStyle/>
          <a:p>
            <a:pPr algn="l"/>
            <a:r>
              <a:rPr lang="sr-Latn-RS" sz="2000" dirty="0" smtClean="0">
                <a:solidFill>
                  <a:srgbClr val="0070C0"/>
                </a:solidFill>
              </a:rPr>
              <a:t>Postupak replikacije baze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304799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sr-Latn-RS" dirty="0" smtClean="0"/>
              <a:t>Bazu ‘test1’ na MASTER serveru 160.99.54.87 sa jednom tabelom     	</a:t>
            </a:r>
            <a:r>
              <a:rPr lang="sr-Latn-RS" sz="2400" dirty="0" smtClean="0">
                <a:solidFill>
                  <a:srgbClr val="FF6600"/>
                </a:solidFill>
              </a:rPr>
              <a:t>tbl(idtbl:INT;PK;NN;AI,vrednost:FLOAT;default=0)</a:t>
            </a:r>
          </a:p>
          <a:p>
            <a:pPr>
              <a:buNone/>
            </a:pPr>
            <a:r>
              <a:rPr lang="en-US" dirty="0" smtClean="0"/>
              <a:t>R</a:t>
            </a:r>
            <a:r>
              <a:rPr lang="sr-Latn-RS" dirty="0" smtClean="0"/>
              <a:t>eplicirati na lokalnim SLAVE serverima 160.99.55.* </a:t>
            </a:r>
          </a:p>
          <a:p>
            <a:pPr algn="r">
              <a:buNone/>
            </a:pPr>
            <a:r>
              <a:rPr lang="sr-Latn-RS" sz="2000" dirty="0" smtClean="0">
                <a:solidFill>
                  <a:srgbClr val="FF6600"/>
                </a:solidFill>
              </a:rPr>
              <a:t>* </a:t>
            </a:r>
            <a:r>
              <a:rPr lang="en-US" sz="2000" dirty="0" smtClean="0">
                <a:solidFill>
                  <a:srgbClr val="FF6600"/>
                </a:solidFill>
              </a:rPr>
              <a:t>I</a:t>
            </a:r>
            <a:r>
              <a:rPr lang="sr-Latn-RS" sz="2000" dirty="0" smtClean="0">
                <a:solidFill>
                  <a:srgbClr val="FF6600"/>
                </a:solidFill>
              </a:rPr>
              <a:t>p računara u RC-u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152400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ZADATAK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43434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hr-H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KORAK 1: </a:t>
            </a:r>
          </a:p>
          <a:p>
            <a:pPr marL="342900" indent="-342900"/>
            <a:r>
              <a:rPr lang="hr-HR" dirty="0" smtClean="0"/>
              <a:t>	Dati dozvolu slave serveru da može da kontaktira master server u cilju replikacije. To je učinjeno na Master serveru otvaranjem korisničkog naloga i davanjem određenih privilegija.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5638800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6600"/>
                </a:solidFill>
              </a:rPr>
              <a:t>GRANT REPLICATION SLAVE ON *.*</a:t>
            </a:r>
          </a:p>
          <a:p>
            <a:pPr>
              <a:buNone/>
            </a:pPr>
            <a:r>
              <a:rPr lang="en-US" dirty="0" smtClean="0">
                <a:solidFill>
                  <a:srgbClr val="FF6600"/>
                </a:solidFill>
              </a:rPr>
              <a:t>TO '</a:t>
            </a:r>
            <a:r>
              <a:rPr lang="en-US" dirty="0" err="1" smtClean="0">
                <a:solidFill>
                  <a:srgbClr val="FF6600"/>
                </a:solidFill>
              </a:rPr>
              <a:t>rep_user</a:t>
            </a:r>
            <a:r>
              <a:rPr lang="en-US" dirty="0" smtClean="0">
                <a:solidFill>
                  <a:srgbClr val="FF6600"/>
                </a:solidFill>
              </a:rPr>
              <a:t>'@'%'</a:t>
            </a:r>
          </a:p>
          <a:p>
            <a:pPr>
              <a:buNone/>
            </a:pPr>
            <a:r>
              <a:rPr lang="en-US" dirty="0" smtClean="0">
                <a:solidFill>
                  <a:srgbClr val="FF6600"/>
                </a:solidFill>
              </a:rPr>
              <a:t>IDENTIFIED BY  'password'</a:t>
            </a:r>
            <a:endParaRPr lang="sr-Latn-RS" dirty="0" smtClean="0">
              <a:solidFill>
                <a:srgbClr val="FF6600"/>
              </a:solidFill>
            </a:endParaRPr>
          </a:p>
        </p:txBody>
      </p:sp>
      <p:pic>
        <p:nvPicPr>
          <p:cNvPr id="8" name="Picture 7" descr="sakila_transpar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5715000"/>
            <a:ext cx="1219200" cy="83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 descr="sakila_transpar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3313"/>
            <a:ext cx="1219200" cy="83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457200"/>
            <a:ext cx="8458200" cy="6096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r-H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Korak 2:</a:t>
            </a:r>
          </a:p>
          <a:p>
            <a:r>
              <a:rPr lang="hr-HR" dirty="0" smtClean="0"/>
              <a:t>konfigurisanje Master servera aktiviranjem binarnog log fajla, ID servera replikacije, i (opcionalno) odretiti koje baze podataka treba ponoviti.</a:t>
            </a:r>
          </a:p>
          <a:p>
            <a:r>
              <a:rPr lang="hr-HR" dirty="0" smtClean="0"/>
              <a:t>Najlakši način da se to učini je dodavanje sledećih direktiva u datoteku </a:t>
            </a:r>
            <a:r>
              <a:rPr lang="hr-HR" dirty="0" smtClean="0">
                <a:solidFill>
                  <a:srgbClr val="FF6600"/>
                </a:solidFill>
              </a:rPr>
              <a:t>my.cnf</a:t>
            </a:r>
            <a:r>
              <a:rPr lang="hr-HR" dirty="0" smtClean="0"/>
              <a:t> a zatim ponovno pokretanje MySQL server mastera. </a:t>
            </a:r>
          </a:p>
          <a:p>
            <a:r>
              <a:rPr lang="hr-HR" dirty="0" smtClean="0"/>
              <a:t>Pri ponovnom pokretanju servera, te postavke bi trebao da odmah stupe na snagu, i sve promene sada treba da budu napisane u log binarnom fajlu.</a:t>
            </a:r>
          </a:p>
          <a:p>
            <a:endParaRPr lang="hr-HR" dirty="0" smtClean="0"/>
          </a:p>
          <a:p>
            <a:r>
              <a:rPr lang="sr-Latn-RS" dirty="0" smtClean="0"/>
              <a:t>Izvršiti gašenje </a:t>
            </a:r>
            <a:r>
              <a:rPr lang="en-US" i="1" dirty="0" err="1" smtClean="0"/>
              <a:t>mysqld</a:t>
            </a:r>
            <a:r>
              <a:rPr lang="en-US" dirty="0" smtClean="0"/>
              <a:t> </a:t>
            </a:r>
            <a:r>
              <a:rPr lang="sr-Latn-RS" dirty="0" smtClean="0"/>
              <a:t>na </a:t>
            </a:r>
            <a:r>
              <a:rPr lang="en-US" dirty="0" smtClean="0"/>
              <a:t>master server</a:t>
            </a:r>
            <a:r>
              <a:rPr lang="sr-Latn-RS" dirty="0" smtClean="0"/>
              <a:t>u</a:t>
            </a:r>
            <a:endParaRPr lang="en-US" dirty="0" smtClean="0"/>
          </a:p>
          <a:p>
            <a:r>
              <a:rPr lang="en-US" dirty="0" smtClean="0"/>
              <a:t>Edit</a:t>
            </a:r>
            <a:r>
              <a:rPr lang="sr-Latn-RS" dirty="0" smtClean="0"/>
              <a:t>ovati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my.cnf</a:t>
            </a:r>
            <a:endParaRPr lang="sr-Latn-RS" dirty="0" smtClean="0">
              <a:solidFill>
                <a:srgbClr val="FF6600"/>
              </a:solidFill>
            </a:endParaRPr>
          </a:p>
          <a:p>
            <a:r>
              <a:rPr lang="sr-Latn-RS" dirty="0" smtClean="0"/>
              <a:t>Dodati linije</a:t>
            </a:r>
          </a:p>
          <a:p>
            <a:pPr marL="2247900">
              <a:buNone/>
            </a:pPr>
            <a:r>
              <a:rPr lang="en-US" dirty="0" smtClean="0">
                <a:solidFill>
                  <a:srgbClr val="FF6600"/>
                </a:solidFill>
              </a:rPr>
              <a:t>server-id = </a:t>
            </a:r>
            <a:r>
              <a:rPr lang="en-US" dirty="0" smtClean="0">
                <a:solidFill>
                  <a:srgbClr val="FF6600"/>
                </a:solidFill>
              </a:rPr>
              <a:t>1</a:t>
            </a:r>
            <a:r>
              <a:rPr lang="sr-Latn-RS" smtClean="0">
                <a:solidFill>
                  <a:srgbClr val="FF6600"/>
                </a:solidFill>
              </a:rPr>
              <a:t>0</a:t>
            </a:r>
            <a:endParaRPr lang="en-US" dirty="0" smtClean="0">
              <a:solidFill>
                <a:srgbClr val="FF6600"/>
              </a:solidFill>
            </a:endParaRPr>
          </a:p>
          <a:p>
            <a:pPr marL="2247900">
              <a:buNone/>
            </a:pPr>
            <a:r>
              <a:rPr lang="en-US" dirty="0" smtClean="0">
                <a:solidFill>
                  <a:srgbClr val="FF6600"/>
                </a:solidFill>
              </a:rPr>
              <a:t>log-bin = </a:t>
            </a:r>
            <a:r>
              <a:rPr lang="en-US" dirty="0" err="1" smtClean="0">
                <a:solidFill>
                  <a:srgbClr val="FF6600"/>
                </a:solidFill>
              </a:rPr>
              <a:t>mysql</a:t>
            </a:r>
            <a:r>
              <a:rPr lang="en-US" dirty="0" smtClean="0">
                <a:solidFill>
                  <a:srgbClr val="FF6600"/>
                </a:solidFill>
              </a:rPr>
              <a:t>-bin</a:t>
            </a:r>
          </a:p>
          <a:p>
            <a:pPr marL="2247900">
              <a:buNone/>
            </a:pPr>
            <a:r>
              <a:rPr lang="en-US" dirty="0" smtClean="0">
                <a:solidFill>
                  <a:srgbClr val="FF6600"/>
                </a:solidFill>
              </a:rPr>
              <a:t>replicate-do-db = </a:t>
            </a:r>
            <a:r>
              <a:rPr lang="sr-Latn-RS" dirty="0" smtClean="0">
                <a:solidFill>
                  <a:srgbClr val="FF6600"/>
                </a:solidFill>
              </a:rPr>
              <a:t>test</a:t>
            </a:r>
            <a:r>
              <a:rPr lang="en-US" dirty="0" smtClean="0">
                <a:solidFill>
                  <a:srgbClr val="FF6600"/>
                </a:solidFill>
              </a:rPr>
              <a:t>1</a:t>
            </a:r>
          </a:p>
          <a:p>
            <a:endParaRPr lang="sr-Latn-RS" dirty="0" smtClean="0"/>
          </a:p>
          <a:p>
            <a:r>
              <a:rPr lang="sr-Latn-RS" dirty="0" smtClean="0"/>
              <a:t>Napraviti</a:t>
            </a:r>
            <a:r>
              <a:rPr lang="en-US" dirty="0" smtClean="0"/>
              <a:t> backup</a:t>
            </a:r>
          </a:p>
          <a:p>
            <a:r>
              <a:rPr lang="en-US" dirty="0" smtClean="0"/>
              <a:t>Restart</a:t>
            </a:r>
            <a:r>
              <a:rPr lang="sr-Latn-RS" dirty="0" smtClean="0"/>
              <a:t>ovati</a:t>
            </a:r>
            <a:r>
              <a:rPr lang="en-US" dirty="0" smtClean="0"/>
              <a:t> </a:t>
            </a:r>
            <a:r>
              <a:rPr lang="en-US" dirty="0" err="1" smtClean="0"/>
              <a:t>mysqld</a:t>
            </a:r>
            <a:r>
              <a:rPr lang="en-US" dirty="0" smtClean="0"/>
              <a:t> </a:t>
            </a:r>
            <a:r>
              <a:rPr lang="sr-Latn-RS" dirty="0" smtClean="0"/>
              <a:t>na </a:t>
            </a:r>
            <a:r>
              <a:rPr lang="en-US" dirty="0" smtClean="0"/>
              <a:t>master</a:t>
            </a:r>
            <a:r>
              <a:rPr lang="sr-Latn-RS" dirty="0" smtClean="0"/>
              <a:t>u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5867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Korak 3:</a:t>
            </a:r>
          </a:p>
          <a:p>
            <a:r>
              <a:rPr lang="hr-HR" dirty="0" smtClean="0"/>
              <a:t>Kopirati bazu podataka od Master-a na Svale-a. Mora biti tačan duplikat kako bi se osigurala pravilno replikacija. Pre ove operacije mora se zaključati baza odrediti status mastera, zatim napraviti duplikat pa otključati master. Kako je naša </a:t>
            </a:r>
            <a:r>
              <a:rPr lang="hr-HR" i="1" dirty="0" smtClean="0"/>
              <a:t>test1</a:t>
            </a:r>
            <a:r>
              <a:rPr lang="hr-HR" dirty="0" smtClean="0"/>
              <a:t> baza sa jednom tabelom </a:t>
            </a:r>
            <a:r>
              <a:rPr lang="hr-HR" i="1" dirty="0" smtClean="0"/>
              <a:t>tbl</a:t>
            </a:r>
            <a:r>
              <a:rPr lang="hr-HR" dirty="0" smtClean="0"/>
              <a:t> koja je prazna i bez ikakvih promena preskačemo ove korake. Bazu i tabelu napravimo na lokalnim slave serverima komandama: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delimiter $$</a:t>
            </a:r>
          </a:p>
          <a:p>
            <a:pPr>
              <a:buNone/>
            </a:pPr>
            <a:endParaRPr lang="en-US" sz="2800" dirty="0" smtClean="0">
              <a:solidFill>
                <a:srgbClr val="FF66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CREATE DATABASE `test1` /*!40100 DEFAULT CHARACTER SET utf8 */$$</a:t>
            </a:r>
          </a:p>
          <a:p>
            <a:pPr>
              <a:buNone/>
            </a:pPr>
            <a:endParaRPr lang="en-US" sz="2800" dirty="0" smtClean="0">
              <a:solidFill>
                <a:srgbClr val="FF66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CREATE TABLE `</a:t>
            </a:r>
            <a:r>
              <a:rPr lang="en-US" sz="2800" dirty="0" err="1" smtClean="0">
                <a:solidFill>
                  <a:srgbClr val="FF6600"/>
                </a:solidFill>
              </a:rPr>
              <a:t>tbl</a:t>
            </a:r>
            <a:r>
              <a:rPr lang="en-US" sz="2800" dirty="0" smtClean="0">
                <a:solidFill>
                  <a:srgbClr val="FF6600"/>
                </a:solidFill>
              </a:rPr>
              <a:t>` (</a:t>
            </a:r>
          </a:p>
          <a:p>
            <a:pPr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  `</a:t>
            </a:r>
            <a:r>
              <a:rPr lang="en-US" sz="2800" dirty="0" err="1" smtClean="0">
                <a:solidFill>
                  <a:srgbClr val="FF6600"/>
                </a:solidFill>
              </a:rPr>
              <a:t>idtbl</a:t>
            </a:r>
            <a:r>
              <a:rPr lang="en-US" sz="2800" dirty="0" smtClean="0">
                <a:solidFill>
                  <a:srgbClr val="FF6600"/>
                </a:solidFill>
              </a:rPr>
              <a:t>` </a:t>
            </a:r>
            <a:r>
              <a:rPr lang="en-US" sz="2800" dirty="0" err="1" smtClean="0">
                <a:solidFill>
                  <a:srgbClr val="FF6600"/>
                </a:solidFill>
              </a:rPr>
              <a:t>int</a:t>
            </a:r>
            <a:r>
              <a:rPr lang="en-US" sz="2800" dirty="0" smtClean="0">
                <a:solidFill>
                  <a:srgbClr val="FF6600"/>
                </a:solidFill>
              </a:rPr>
              <a:t>(11) NOT NULL AUTO_INCREMENT,</a:t>
            </a:r>
          </a:p>
          <a:p>
            <a:pPr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  `</a:t>
            </a:r>
            <a:r>
              <a:rPr lang="en-US" sz="2800" dirty="0" err="1" smtClean="0">
                <a:solidFill>
                  <a:srgbClr val="FF6600"/>
                </a:solidFill>
              </a:rPr>
              <a:t>vrednost</a:t>
            </a:r>
            <a:r>
              <a:rPr lang="en-US" sz="2800" dirty="0" smtClean="0">
                <a:solidFill>
                  <a:srgbClr val="FF6600"/>
                </a:solidFill>
              </a:rPr>
              <a:t>` float DEFAULT '0',</a:t>
            </a:r>
          </a:p>
          <a:p>
            <a:pPr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  PRIMARY KEY (`</a:t>
            </a:r>
            <a:r>
              <a:rPr lang="en-US" sz="2800" dirty="0" err="1" smtClean="0">
                <a:solidFill>
                  <a:srgbClr val="FF6600"/>
                </a:solidFill>
              </a:rPr>
              <a:t>idtbl</a:t>
            </a:r>
            <a:r>
              <a:rPr lang="en-US" sz="2800" dirty="0" smtClean="0">
                <a:solidFill>
                  <a:srgbClr val="FF6600"/>
                </a:solidFill>
              </a:rPr>
              <a:t>`)</a:t>
            </a:r>
          </a:p>
          <a:p>
            <a:pPr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) ENGINE=</a:t>
            </a:r>
            <a:r>
              <a:rPr lang="en-US" sz="2800" dirty="0" err="1" smtClean="0">
                <a:solidFill>
                  <a:srgbClr val="FF6600"/>
                </a:solidFill>
              </a:rPr>
              <a:t>InnoDB</a:t>
            </a:r>
            <a:r>
              <a:rPr lang="en-US" sz="2800" dirty="0" smtClean="0">
                <a:solidFill>
                  <a:srgbClr val="FF6600"/>
                </a:solidFill>
              </a:rPr>
              <a:t> AUTO_INCREMENT=</a:t>
            </a:r>
            <a:r>
              <a:rPr lang="sr-Latn-RS" sz="2800" dirty="0" smtClean="0">
                <a:solidFill>
                  <a:srgbClr val="FF6600"/>
                </a:solidFill>
              </a:rPr>
              <a:t>1</a:t>
            </a:r>
            <a:r>
              <a:rPr lang="en-US" sz="2800" dirty="0" smtClean="0">
                <a:solidFill>
                  <a:srgbClr val="FF6600"/>
                </a:solidFill>
              </a:rPr>
              <a:t> DEFAULT CHARSET=utf8$$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191000"/>
            <a:ext cx="13239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akila_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>
              <a:buNone/>
            </a:pPr>
            <a:r>
              <a:rPr lang="hr-H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Korak 4:</a:t>
            </a:r>
            <a:endParaRPr lang="hr-HR" dirty="0" smtClean="0"/>
          </a:p>
          <a:p>
            <a:r>
              <a:rPr lang="hr-HR" dirty="0" smtClean="0"/>
              <a:t>Ažurirati Slave server konfiguraciju (my.cnf) tako što se dodeljuje svakom Slave-u jedinstveni ID replikacije i ponovno pokrenuti servere. Vaš ID Slave servera neka bude poslednji broj u ip adresi.</a:t>
            </a:r>
          </a:p>
          <a:p>
            <a:pPr lvl="2">
              <a:buNone/>
            </a:pPr>
            <a:r>
              <a:rPr lang="sr-Latn-RS" dirty="0" smtClean="0">
                <a:solidFill>
                  <a:srgbClr val="FF6600"/>
                </a:solidFill>
              </a:rPr>
              <a:t>                 </a:t>
            </a:r>
            <a:r>
              <a:rPr lang="en-US" dirty="0" smtClean="0">
                <a:solidFill>
                  <a:srgbClr val="FF6600"/>
                </a:solidFill>
              </a:rPr>
              <a:t>server-id = </a:t>
            </a:r>
            <a:r>
              <a:rPr lang="sr-Latn-RS" dirty="0" smtClean="0">
                <a:solidFill>
                  <a:srgbClr val="FF6600"/>
                </a:solidFill>
              </a:rPr>
              <a:t>10</a:t>
            </a:r>
            <a:r>
              <a:rPr lang="en-US" dirty="0" smtClean="0">
                <a:solidFill>
                  <a:srgbClr val="FF6600"/>
                </a:solidFill>
              </a:rPr>
              <a:t>7</a:t>
            </a:r>
            <a:endParaRPr lang="sr-Latn-RS" dirty="0" smtClean="0">
              <a:solidFill>
                <a:srgbClr val="FF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876800"/>
            <a:ext cx="13239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akila_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hr-H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Korak 5:</a:t>
            </a:r>
            <a:endParaRPr lang="hr-HR" dirty="0" smtClean="0"/>
          </a:p>
          <a:p>
            <a:r>
              <a:rPr lang="sr-Latn-RS" dirty="0" smtClean="0"/>
              <a:t>Zatim je potrebno </a:t>
            </a:r>
            <a:r>
              <a:rPr lang="en-US" dirty="0" smtClean="0"/>
              <a:t>slave server</a:t>
            </a:r>
            <a:r>
              <a:rPr lang="sr-Latn-RS" dirty="0" smtClean="0"/>
              <a:t>u reći poziciju</a:t>
            </a:r>
            <a:r>
              <a:rPr lang="en-US" dirty="0" smtClean="0"/>
              <a:t> binary log</a:t>
            </a:r>
            <a:r>
              <a:rPr lang="sr-Latn-RS" dirty="0" smtClean="0"/>
              <a:t>-a od koje</a:t>
            </a:r>
            <a:r>
              <a:rPr lang="en-US" dirty="0" smtClean="0"/>
              <a:t> </a:t>
            </a:r>
            <a:r>
              <a:rPr lang="sr-Latn-RS" dirty="0" smtClean="0"/>
              <a:t>treba da počne procesiranje izvršavanja:</a:t>
            </a:r>
            <a:endParaRPr lang="sr-Latn-RS" dirty="0" smtClean="0">
              <a:solidFill>
                <a:srgbClr val="FF6600"/>
              </a:solidFill>
            </a:endParaRPr>
          </a:p>
          <a:p>
            <a:pPr marL="631825" defTabSz="623888"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CHANGE MASTER TO</a:t>
            </a:r>
          </a:p>
          <a:p>
            <a:pPr marL="631825" defTabSz="623888"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MASTER_HOST='160.99.54.87',</a:t>
            </a:r>
          </a:p>
          <a:p>
            <a:pPr marL="631825" defTabSz="623888"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MASTER_USER='</a:t>
            </a:r>
            <a:r>
              <a:rPr lang="en-US" sz="2800" dirty="0" err="1" smtClean="0">
                <a:solidFill>
                  <a:srgbClr val="FF6600"/>
                </a:solidFill>
              </a:rPr>
              <a:t>rep_user</a:t>
            </a:r>
            <a:r>
              <a:rPr lang="en-US" sz="2800" dirty="0" smtClean="0">
                <a:solidFill>
                  <a:srgbClr val="FF6600"/>
                </a:solidFill>
              </a:rPr>
              <a:t>',</a:t>
            </a:r>
          </a:p>
          <a:p>
            <a:pPr marL="631825" defTabSz="623888"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MASTER_PASSWORD='password',</a:t>
            </a:r>
          </a:p>
          <a:p>
            <a:pPr marL="631825" defTabSz="623888"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MASTER_LOG_FILE='mysql-bin.000015',</a:t>
            </a:r>
          </a:p>
          <a:p>
            <a:pPr marL="631825" defTabSz="623888"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MASTER_LOG_POS=1873;</a:t>
            </a:r>
            <a:endParaRPr lang="sr-Latn-RS" sz="2800" dirty="0" smtClean="0">
              <a:solidFill>
                <a:srgbClr val="FF6600"/>
              </a:solidFill>
            </a:endParaRPr>
          </a:p>
          <a:p>
            <a:pPr marL="365125">
              <a:buNone/>
            </a:pPr>
            <a:r>
              <a:rPr lang="hr-H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Korak 6:</a:t>
            </a:r>
            <a:endParaRPr lang="hr-HR" dirty="0" smtClean="0"/>
          </a:p>
          <a:p>
            <a:pPr marL="365125">
              <a:buNone/>
            </a:pPr>
            <a:r>
              <a:rPr lang="sr-Latn-RS" dirty="0" smtClean="0"/>
              <a:t>Startovanje slave servera:</a:t>
            </a:r>
          </a:p>
          <a:p>
            <a:pPr marL="631825"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START SLAVE;</a:t>
            </a:r>
            <a:endParaRPr lang="sr-Latn-RS" sz="2800" dirty="0" smtClean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F081-7D70-40F1-A9C4-B1D782E67F54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837978"/>
            <a:ext cx="1371600" cy="3397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sakila_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153400" y="5962518"/>
            <a:ext cx="914400" cy="895481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2713</TotalTime>
  <Words>1268</Words>
  <Application>Microsoft Office PowerPoint</Application>
  <PresentationFormat>On-screen Show (4:3)</PresentationFormat>
  <Paragraphs>203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Slide 1</vt:lpstr>
      <vt:lpstr>Replikacije u MySQL-u</vt:lpstr>
      <vt:lpstr>Zašto koristiti replikaciju?</vt:lpstr>
      <vt:lpstr>Kofigurisanje MySQL-a za replikacije</vt:lpstr>
      <vt:lpstr>Postupak replikacije baze</vt:lpstr>
      <vt:lpstr>Slide 6</vt:lpstr>
      <vt:lpstr>Slide 7</vt:lpstr>
      <vt:lpstr>Slide 8</vt:lpstr>
      <vt:lpstr>Slide 9</vt:lpstr>
      <vt:lpstr>Naredbe za replikaciju</vt:lpstr>
      <vt:lpstr>SHOW BINARY LOGS;</vt:lpstr>
      <vt:lpstr>SHOW BINLOG EVENTS;</vt:lpstr>
      <vt:lpstr>SHOW SLAVE HOSTS;</vt:lpstr>
      <vt:lpstr>SHOW SLAVE STATUS;</vt:lpstr>
      <vt:lpstr>Slide 15</vt:lpstr>
      <vt:lpstr>CHANGE MASTER TO</vt:lpstr>
      <vt:lpstr>START SLAVE i STOP SLAVE</vt:lpstr>
      <vt:lpstr>Replikaciona topologija</vt:lpstr>
      <vt:lpstr>Lanac</vt:lpstr>
      <vt:lpstr>Prsten</vt:lpstr>
      <vt:lpstr>Najčešće topologije za replikaciju</vt:lpstr>
      <vt:lpstr>Relay Slave</vt:lpstr>
      <vt:lpstr>Slide 23</vt:lpstr>
      <vt:lpstr>Binary logging formats</vt:lpstr>
      <vt:lpstr>Slide 25</vt:lpstr>
      <vt:lpstr>Slide 26</vt:lpstr>
      <vt:lpstr>Kako se objekti log-uju?</vt:lpstr>
      <vt:lpstr>Ugrađene procedure</vt:lpstr>
      <vt:lpstr>Ugrađene funkcije</vt:lpstr>
      <vt:lpstr>Trigger</vt:lpstr>
    </vt:vector>
  </TitlesOfParts>
  <Company>ed valjevo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Milan</dc:creator>
  <cp:lastModifiedBy>Milan</cp:lastModifiedBy>
  <cp:revision>376</cp:revision>
  <dcterms:created xsi:type="dcterms:W3CDTF">2006-05-08T09:16:35Z</dcterms:created>
  <dcterms:modified xsi:type="dcterms:W3CDTF">2012-05-23T08:35:04Z</dcterms:modified>
</cp:coreProperties>
</file>